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9" r:id="rId3"/>
    <p:sldId id="280" r:id="rId4"/>
    <p:sldId id="271" r:id="rId5"/>
    <p:sldId id="272" r:id="rId6"/>
    <p:sldId id="289" r:id="rId7"/>
    <p:sldId id="290" r:id="rId8"/>
    <p:sldId id="273" r:id="rId9"/>
    <p:sldId id="308" r:id="rId10"/>
    <p:sldId id="284" r:id="rId11"/>
    <p:sldId id="291" r:id="rId12"/>
    <p:sldId id="274" r:id="rId13"/>
    <p:sldId id="295" r:id="rId14"/>
    <p:sldId id="281" r:id="rId15"/>
    <p:sldId id="282" r:id="rId16"/>
    <p:sldId id="298" r:id="rId17"/>
    <p:sldId id="293" r:id="rId18"/>
    <p:sldId id="306" r:id="rId19"/>
    <p:sldId id="299" r:id="rId20"/>
    <p:sldId id="278" r:id="rId21"/>
    <p:sldId id="305" r:id="rId22"/>
    <p:sldId id="367" r:id="rId23"/>
    <p:sldId id="390" r:id="rId24"/>
    <p:sldId id="304" r:id="rId2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B" initials="L" lastIdx="1" clrIdx="0">
    <p:extLst>
      <p:ext uri="{19B8F6BF-5375-455C-9EA6-DF929625EA0E}">
        <p15:presenceInfo xmlns:p15="http://schemas.microsoft.com/office/powerpoint/2012/main" userId="LA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0" autoAdjust="0"/>
    <p:restoredTop sz="94705" autoAdjust="0"/>
  </p:normalViewPr>
  <p:slideViewPr>
    <p:cSldViewPr snapToGrid="0">
      <p:cViewPr>
        <p:scale>
          <a:sx n="90" d="100"/>
          <a:sy n="90" d="100"/>
        </p:scale>
        <p:origin x="1194" y="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F4D8B-8BCA-41E9-84F0-868F47C3CFC0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7F841-9087-454C-9807-7398EAA0A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84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7F841-9087-454C-9807-7398EAA0A10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557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7F841-9087-454C-9807-7398EAA0A10B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05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399F2-5A52-4174-A73B-5B0133E10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74EE3D-CBD7-402F-A3AE-B6B196545C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43DEB9-49C3-4325-B09B-98FAB1E8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734A3-D447-4FD5-8C88-D6106691B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B0AE2-6E2C-41F8-8024-2F1BEE5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890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EE66A-FAA0-48DA-BA62-5FCE1D01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59C655-0286-4D09-A5F8-79FDB7D96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449D68-C67E-44C8-9DD1-DC55965C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642779-35F0-4FDC-9DC3-4B42DF079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8DAFB-6C8F-433C-B8EF-86FC358E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6114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C2DBD3-53D5-42AC-A2EF-D9F0D3445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CB985D-40E5-422B-BCAD-FE2A5E20B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CE67F0-FB5A-4DBC-8942-4A755B0F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E791B-B07A-4826-82D5-A329C0E18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00D527-FB17-4475-8B1A-5461CC30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08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9FE64-DB71-42FB-8BA8-762E52038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91644D-A5D0-4850-83D9-1C558D574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51C8A1-F5A4-47E8-A300-07C9D526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D73760-00B5-42C7-A58E-2B1C7DE9A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92C69-C317-4880-89DC-7DE03185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190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B42328-5AE8-4371-BA0B-80AF4FA9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C71DE2-38E6-4FE5-A36C-2A9B701CC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8C822-8FB7-4EEE-9361-DDF0FB84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7978EB-3279-4B8B-A003-7863A81D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C48281-AC2F-445C-BB2F-C1044BDA5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73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FAC74-0706-4981-BFF3-B16B91921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92D580-36CD-455D-9792-516C1C232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0E2E16-77CE-42AB-89BA-641192A1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0C93FE-D4A6-427F-A426-C35C5463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C921AF-F56D-4A3A-BC7D-A120BEA6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240493-CB4A-4960-A809-59F7D97C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711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15F7F7-7511-4540-A5B2-673E2A3A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C06723-2FCE-46A4-9A9C-E977BFDD9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E66716-9477-4EF7-A60A-56D026B59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A54CA3-414E-4A74-A0E5-F74B67749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43FD79-DAFF-40BE-BD3D-DF45725F9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FD72AF-9F05-4D95-B359-66286637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8B6DB6-C246-4778-97D7-5BF4492E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C07AF71-2154-499B-88A5-D130B457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35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7CF51-C006-484B-9A0F-5C25D5300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5C4A78A-7E2F-43A3-AFA7-A7236ECDA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086C3D-7BE6-42DE-932D-925E72FD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583D84-A2B0-4053-A6E6-7AE80CD7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8363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46E575-4D13-4C59-8416-19DD60044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9CD4AEB-0110-48BB-86C3-0EF22E871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E7305A-0986-4E72-9529-D685DB9F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541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494C8-5449-4B05-8BDA-817E1302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ED027D-B580-4494-82CE-B5E6A3903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22C3B9-CCF5-4B3B-8868-9D3A19C74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A9EDD-F551-48B5-A164-6638783E5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62B2CD-AE1B-4F10-9F3C-3AB0FE8ED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141801-F984-4D35-9E7E-6027CE777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397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B608B-A96C-4193-B8D7-621CEA9F4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BD93CD-D7CD-44C4-A498-C6AAAACBC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D62D16-DABE-4A29-BAEC-57B6C24CCA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4B5483-D67D-454E-BD0C-54FDA40BB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399949-3EDC-4A82-BA78-179998A1E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C328D3-BF45-4D32-B5FD-0AC149829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957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F849F-E3F9-482B-9690-4EA3BD9DF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22C7F-E539-4360-841B-869818A55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EAEB42-D0F4-4042-9A0D-838D05DAF1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60CCB-DA70-4207-B181-DC94EA5940DE}" type="datetimeFigureOut">
              <a:rPr lang="x-none" smtClean="0"/>
              <a:t>28.11.2025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0C3E2-9A3D-4213-94CB-0EB0A14B3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CCF139-1A06-4B97-B90F-995B51F63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DE7EB-1543-441F-A08F-C9057A20822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700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microsoft.com/office/2007/relationships/hdphoto" Target="../media/hdphoto8.wdp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jpe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jp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hyperlink" Target="https://vitvesti.by/index.php/obshestvo/panorama-tankovogo-srazheniia-v-odnoi-iz-dereven-raiona-predstavlena-v-biblioteke-gorodokskogo-agrarno-tekhnicheskogo-kolledzha.html" TargetMode="External"/><Relationship Id="rId9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163" y="5810728"/>
            <a:ext cx="11513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Профиль деятельности: «Диагностирование, эксплуатация, ремонт и техническое обслуживание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энергонасыщенных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тракторов»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66" y="246063"/>
            <a:ext cx="2414905" cy="231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91502" y="1733669"/>
            <a:ext cx="988821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КОМПЕТЕНЦИЙ </a:t>
            </a:r>
          </a:p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ДИАГНОСТИКЕ И ОБСЛУЖИВАНИЮ СЕЛЬСКОХОЗЯЙСТВЕННОЙ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630612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90FDF4-0351-4897-A3BD-E0D6D60D8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660" y="557218"/>
            <a:ext cx="5249257" cy="6161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" b="8324"/>
          <a:stretch/>
        </p:blipFill>
        <p:spPr bwMode="auto">
          <a:xfrm>
            <a:off x="7529281" y="0"/>
            <a:ext cx="4296235" cy="470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68800" y="105449"/>
            <a:ext cx="3048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Системный тестер 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BOSCH KTS  TRUCK</a:t>
            </a:r>
            <a:endParaRPr lang="x-none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x-none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12828" r="13502" b="12696"/>
          <a:stretch/>
        </p:blipFill>
        <p:spPr bwMode="auto">
          <a:xfrm>
            <a:off x="5415454" y="2905033"/>
            <a:ext cx="4782646" cy="3861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5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515100" y="4714801"/>
            <a:ext cx="2647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/>
                <a:ea typeface="Calibri"/>
              </a:rPr>
              <a:t>Дроссель-расходомер</a:t>
            </a:r>
            <a:endParaRPr lang="en-US" sz="2000" b="1" dirty="0">
              <a:latin typeface="Times New Roman"/>
              <a:ea typeface="Calibri"/>
            </a:endParaRPr>
          </a:p>
          <a:p>
            <a:pPr algn="ctr"/>
            <a:r>
              <a:rPr lang="ru-RU" sz="2000" b="1" dirty="0">
                <a:latin typeface="Times New Roman"/>
                <a:ea typeface="Calibri"/>
              </a:rPr>
              <a:t> СРД-3УК</a:t>
            </a:r>
            <a:endParaRPr lang="ru-RU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80737"/>
            <a:ext cx="5143500" cy="342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104" y="3827903"/>
            <a:ext cx="2131095" cy="28493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/>
          <a:stretch/>
        </p:blipFill>
        <p:spPr bwMode="auto">
          <a:xfrm rot="20882058">
            <a:off x="490432" y="513495"/>
            <a:ext cx="5408484" cy="434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6166" y="5287997"/>
            <a:ext cx="3454400" cy="750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113665" indent="-6350" algn="ctr">
              <a:lnSpc>
                <a:spcPct val="111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Calibri"/>
              </a:rPr>
              <a:t>Сканер диагностический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Calibri"/>
              </a:rPr>
              <a:t>Autel</a:t>
            </a:r>
            <a:r>
              <a:rPr lang="en-US" sz="2000" b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/>
                <a:ea typeface="Calibri"/>
              </a:rPr>
              <a:t>MaxiSYS</a:t>
            </a:r>
            <a:endParaRPr lang="ru-RU" sz="20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023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88900"/>
            <a:ext cx="8394700" cy="6296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01CF24-4FD2-40DD-B3CD-33FA462D60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 t="10101" b="9955"/>
          <a:stretch/>
        </p:blipFill>
        <p:spPr>
          <a:xfrm>
            <a:off x="130940" y="383041"/>
            <a:ext cx="6784922" cy="43828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30939" y="5226784"/>
            <a:ext cx="1206105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1.Общие сведения о комплексной электронной системе управления.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2.Изучение порядка включения передач, включение режима «</a:t>
            </a:r>
            <a:r>
              <a:rPr lang="ru-RU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подтормаживания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«запоминание» включенной передачи. Включение ЗВОМ, ПВОМ, ПВМ, БД.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3.Диагностика неисправностей электронных систем управления ЗВОМ, ПВОМ, ППВМ, БД заднего моста, управления переключением передач.</a:t>
            </a:r>
            <a:endParaRPr lang="x-none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14377"/>
            <a:ext cx="121626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Комплексная электронная система управления трансмиссией (КЭСУТ)  трактора Беларус-3022.1 </a:t>
            </a:r>
            <a:endParaRPr lang="x-none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6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140"/>
          <a:stretch/>
        </p:blipFill>
        <p:spPr bwMode="auto">
          <a:xfrm>
            <a:off x="25399" y="3657601"/>
            <a:ext cx="12148457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"/>
            <a:ext cx="4838319" cy="43719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06" b="13662"/>
          <a:stretch/>
        </p:blipFill>
        <p:spPr bwMode="auto">
          <a:xfrm>
            <a:off x="4707689" y="107121"/>
            <a:ext cx="7353682" cy="484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261256" y="52139"/>
            <a:ext cx="3835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/>
                <a:ea typeface="Calibri"/>
              </a:rPr>
              <a:t>Диагностический стенд</a:t>
            </a:r>
            <a:endParaRPr lang="en-US" b="1" dirty="0">
              <a:latin typeface="Times New Roman"/>
              <a:ea typeface="Calibri"/>
            </a:endParaRPr>
          </a:p>
          <a:p>
            <a:pPr algn="ctr"/>
            <a:r>
              <a:rPr lang="ru-RU" b="1" dirty="0">
                <a:latin typeface="Times New Roman"/>
                <a:ea typeface="Calibri"/>
              </a:rPr>
              <a:t> </a:t>
            </a:r>
            <a:r>
              <a:rPr lang="en-US" b="1" dirty="0">
                <a:latin typeface="Times New Roman"/>
                <a:ea typeface="Calibri"/>
              </a:rPr>
              <a:t>CR</a:t>
            </a:r>
            <a:r>
              <a:rPr lang="ru-RU" b="1" dirty="0">
                <a:latin typeface="Times New Roman"/>
                <a:ea typeface="Calibri"/>
              </a:rPr>
              <a:t>-</a:t>
            </a:r>
            <a:r>
              <a:rPr lang="en-US" b="1" dirty="0">
                <a:latin typeface="Times New Roman"/>
                <a:ea typeface="Calibri"/>
              </a:rPr>
              <a:t>JET</a:t>
            </a:r>
            <a:r>
              <a:rPr lang="ru-RU" b="1" dirty="0">
                <a:latin typeface="Times New Roman"/>
                <a:ea typeface="Calibri"/>
              </a:rPr>
              <a:t>4-</a:t>
            </a:r>
            <a:r>
              <a:rPr lang="en-US" b="1" dirty="0">
                <a:latin typeface="Times New Roman"/>
                <a:ea typeface="Calibri"/>
              </a:rPr>
              <a:t>E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27439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64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11" r="7399"/>
          <a:stretch/>
        </p:blipFill>
        <p:spPr bwMode="auto">
          <a:xfrm rot="284824">
            <a:off x="9740968" y="234553"/>
            <a:ext cx="2307221" cy="14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6" t="18460" r="40862" b="63212"/>
          <a:stretch/>
        </p:blipFill>
        <p:spPr bwMode="auto">
          <a:xfrm rot="975845">
            <a:off x="5116438" y="969597"/>
            <a:ext cx="6788976" cy="238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C4EAD-630E-43BE-80CF-221DF67B3D3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/>
          <a:stretch/>
        </p:blipFill>
        <p:spPr>
          <a:xfrm>
            <a:off x="236481" y="2106757"/>
            <a:ext cx="5595085" cy="4295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41524"/>
            <a:ext cx="12103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НТЦ-15.39.6.С «Гидрообъемное рулевое управление трактора  МТЗ-80.1</a:t>
            </a:r>
            <a:endParaRPr lang="x-none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64464" y="3883824"/>
            <a:ext cx="59626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1.Изучение устройства гидрообъемного рулевого управления трактора.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Исследование характеристик объемного насоса.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Исследование характеристик насоса-дозатора.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Исследование характеристик гидрообъемного рулевого управления.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Диагностирование технического состояния рулевого управления.</a:t>
            </a:r>
            <a:endParaRPr lang="x-none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374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3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571" b="41430"/>
          <a:stretch/>
        </p:blipFill>
        <p:spPr bwMode="auto">
          <a:xfrm>
            <a:off x="8818" y="200055"/>
            <a:ext cx="12183182" cy="571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528C6C-337C-4838-9776-1BB05B1F75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3" b="9096"/>
          <a:stretch/>
        </p:blipFill>
        <p:spPr>
          <a:xfrm>
            <a:off x="150331" y="997805"/>
            <a:ext cx="6314185" cy="54658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1745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НТЦ-15.42.2.С Системы зажигания и генераторные установки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72035" y="1754697"/>
            <a:ext cx="519339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1.Генератор. Конструкция, принцип действия, характеристики.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2.Регулятор напряжения. Типовые схемы включения, характеристики.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3.Аккумуляторная батарея. Нагрузочная характеристика.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4.Совместная работа аккумуляторной батареи и генератора.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5.Сигнализация заряда аккумуляторной батареи.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6.Контактная система зажигания.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7.Бесконтактная система зажигания с индуктивным датчиком.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8.Бесконтактная система зажигания с датчиком Холла.</a:t>
            </a:r>
            <a:endParaRPr lang="x-none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7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424" y="-70111"/>
            <a:ext cx="5068194" cy="3281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091521" y="2225192"/>
            <a:ext cx="3048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/>
                <a:ea typeface="Times New Roman"/>
              </a:rPr>
              <a:t>Станок для </a:t>
            </a:r>
            <a:endParaRPr lang="en-US" sz="1400" b="1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/>
                <a:ea typeface="Times New Roman"/>
              </a:rPr>
              <a:t>шлифовки фасок и торцов </a:t>
            </a:r>
            <a:endParaRPr lang="en-US" sz="1400" b="1" dirty="0">
              <a:solidFill>
                <a:schemeClr val="bg1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/>
                <a:ea typeface="Times New Roman"/>
              </a:rPr>
              <a:t>клапанов</a:t>
            </a:r>
            <a:r>
              <a:rPr lang="en-US" sz="1400" b="1" dirty="0">
                <a:solidFill>
                  <a:schemeClr val="bg1"/>
                </a:solidFill>
                <a:latin typeface="Times New Roman"/>
                <a:ea typeface="Times New Roman"/>
              </a:rPr>
              <a:t> VG</a:t>
            </a:r>
            <a:r>
              <a:rPr lang="ru-RU" sz="1400" b="1" dirty="0">
                <a:solidFill>
                  <a:schemeClr val="bg1"/>
                </a:solidFill>
                <a:latin typeface="Times New Roman"/>
                <a:ea typeface="Times New Roman"/>
              </a:rPr>
              <a:t>100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3076" name="Picture 4" descr="C:\Users\Admin\Desktop\РЦ ФОТО\Городокский колледж20-29-12-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22865" y="3211454"/>
            <a:ext cx="5469135" cy="3646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6" y="3699872"/>
            <a:ext cx="4179874" cy="3158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D51287-DD94-5831-F21C-3CBDF1FF9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9827" y="-1"/>
            <a:ext cx="5436102" cy="36206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FBF587-B03F-095B-49FC-33DA342828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264" y="1791041"/>
            <a:ext cx="4674257" cy="3787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F25FB3-292E-9853-F90A-AB5C878C5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3482">
            <a:off x="3938886" y="4459392"/>
            <a:ext cx="3609145" cy="6677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3BD1D4-7D29-ABC5-100F-F59552F2F3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75293">
            <a:off x="3486475" y="2421643"/>
            <a:ext cx="1448185" cy="81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08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6213D-4F0F-B497-5BD1-E2FA7B0F3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218" y="0"/>
            <a:ext cx="2552250" cy="2024198"/>
          </a:xfrm>
          <a:prstGeom prst="rect">
            <a:avLst/>
          </a:prstGeom>
        </p:spPr>
      </p:pic>
      <p:pic>
        <p:nvPicPr>
          <p:cNvPr id="4101" name="Picture 5" descr="C:\Users\Admin\Desktop\РЦ ФОТО\20220117_112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6" y="0"/>
            <a:ext cx="4214814" cy="3161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РЦ ФОТО\20220117_1124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4"/>
          <a:stretch/>
        </p:blipFill>
        <p:spPr bwMode="auto">
          <a:xfrm rot="5400000">
            <a:off x="20836" y="3322246"/>
            <a:ext cx="3680775" cy="3390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CCA884-670B-7FB1-9DA0-1B3C5D676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309" y="2105025"/>
            <a:ext cx="3674567" cy="4826024"/>
          </a:xfrm>
          <a:prstGeom prst="rect">
            <a:avLst/>
          </a:prstGeom>
        </p:spPr>
      </p:pic>
      <p:pic>
        <p:nvPicPr>
          <p:cNvPr id="4100" name="Picture 4" descr="C:\Users\Admin\Desktop\РЦ ФОТО\20220117_1124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17082" y="2369016"/>
            <a:ext cx="4942902" cy="37071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6A012-07D3-8EAB-2B25-3635645AF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559" y="1"/>
            <a:ext cx="4256060" cy="32534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147E48-C0D6-9A9C-07E7-6A7FA78A09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487" y="186826"/>
            <a:ext cx="3097036" cy="5852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377950" y="5819573"/>
            <a:ext cx="3048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/>
                <a:ea typeface="Times New Roman"/>
              </a:rPr>
              <a:t>Установка для гидравлических испытаний УГ1400</a:t>
            </a:r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84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7" y="61564"/>
            <a:ext cx="5800453" cy="3866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99" y="3297621"/>
            <a:ext cx="5410198" cy="3516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C43504-F5E4-E1D2-531C-720AEE9C8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82579">
            <a:off x="498989" y="3926437"/>
            <a:ext cx="3883462" cy="30527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F52AA5-A7F3-51C2-F963-315416EA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5072" y="0"/>
            <a:ext cx="1932599" cy="22435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870E42-E664-4B68-A2AB-4253D7A5C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006" y="2273620"/>
            <a:ext cx="3131745" cy="41734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241C4C-4AEB-0EB6-EAF0-2EFDE883F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3525" y="2305086"/>
            <a:ext cx="1716172" cy="12863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720578-6451-D9A9-723D-366C4CC80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502" y="2787307"/>
            <a:ext cx="1965870" cy="8108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E89017-8A0D-B8DA-C4ED-CBD496EBB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6929" y="43750"/>
            <a:ext cx="4396892" cy="2928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652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РЦ ФОТО\20220117_112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37070" y="905238"/>
            <a:ext cx="6730032" cy="50475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Admin\Desktop\РЦ ФОТО\20220117_112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191" y="1728906"/>
            <a:ext cx="6838791" cy="5129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"/>
          <a:stretch/>
        </p:blipFill>
        <p:spPr bwMode="auto">
          <a:xfrm rot="21142852">
            <a:off x="76809" y="4087536"/>
            <a:ext cx="3735275" cy="26046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A74C56-2140-10F4-0AFA-15F91562F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84" y="129068"/>
            <a:ext cx="1932599" cy="20850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B63A16-1A6C-23C9-F4ED-2E8B617DD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60" y="426315"/>
            <a:ext cx="975445" cy="9754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5769EE-FCF4-DCD6-1555-45B2290DD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7800" y="-70358"/>
            <a:ext cx="3620098" cy="24838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5ABE3A-7CED-A118-F2A1-904445A8D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898" y="0"/>
            <a:ext cx="3637903" cy="24945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D6AC1B-CE19-E79B-D647-4E707E41A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4709" y="2124559"/>
            <a:ext cx="3128473" cy="20850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022928-B88E-B759-6094-4EE4EB1465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3061" y="2413505"/>
            <a:ext cx="1944793" cy="2499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694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" y="243453"/>
            <a:ext cx="11795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Центр компетенций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обеспечивает подготовку специалистов по специальностям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625242"/>
              </p:ext>
            </p:extLst>
          </p:nvPr>
        </p:nvGraphicFramePr>
        <p:xfrm>
          <a:off x="457200" y="1249680"/>
          <a:ext cx="11490960" cy="5083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5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5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79057">
                <a:tc>
                  <a:txBody>
                    <a:bodyPr/>
                    <a:lstStyle/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Профессии рабочих (служащих) </a:t>
                      </a:r>
                    </a:p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профессионально-технического образования (ПТО)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4-02-0812-01 «Эксплуатация и ремонт сельскохозяйственной техники» </a:t>
                      </a:r>
                    </a:p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4-02-0812-01-01 «Слесарь по ремонту сельскохозяйственных машин и оборудования» </a:t>
                      </a:r>
                    </a:p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4-02-0812-01-02 «Тракторист - машинист сельскохозяйственного производства категории «С», «D», «F»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703">
                <a:tc>
                  <a:txBody>
                    <a:bodyPr/>
                    <a:lstStyle/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Специальности и квалификации специалистов (рабочих) среднего специального образования (ССО)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5-04-0812-01 «Техническое обслуживание и ремонт сельскохозяйственной техники (производственная деятельность)»</a:t>
                      </a:r>
                    </a:p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5-04-0812-02 «Техническое обслуживание и ремонт сельскохозяйственной техники (педагогическая деятельность)»</a:t>
                      </a:r>
                    </a:p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5-04-0715-03 «Техническое обслуживание и ремонт транспортных средств»</a:t>
                      </a:r>
                    </a:p>
                    <a:p>
                      <a:endPara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117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РЦ ФОТО\20211116_1625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404515" cy="4053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РЦ ФОТО\Городокский колледж07-29-12-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57" y="3323328"/>
            <a:ext cx="5301343" cy="3534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РЦ ФОТО\20220111_0953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10090" y="422984"/>
            <a:ext cx="3372156" cy="2529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\Desktop\РЦ ФОТО\20220111_0952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171" y="4300184"/>
            <a:ext cx="3047998" cy="2285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РЦ ФОТО\20220117_1129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6072" y="1624997"/>
            <a:ext cx="4905828" cy="36793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298369" y="6186804"/>
            <a:ext cx="3709122" cy="671195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Мастерская ТО и ремонта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сельскохозяйственной техники</a:t>
            </a:r>
            <a:br>
              <a:rPr lang="en-US" sz="1400" b="1" dirty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07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0" y="97365"/>
            <a:ext cx="5540991" cy="3460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9"/>
          <a:stretch/>
        </p:blipFill>
        <p:spPr bwMode="auto">
          <a:xfrm>
            <a:off x="5928162" y="35196"/>
            <a:ext cx="6081871" cy="3798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629" y="3344045"/>
            <a:ext cx="4672404" cy="3513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757"/>
            <a:ext cx="4672404" cy="3405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96" y="1916243"/>
            <a:ext cx="5753132" cy="38354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21" y="4680924"/>
            <a:ext cx="3025682" cy="22722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05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>
            <a:extLst>
              <a:ext uri="{FF2B5EF4-FFF2-40B4-BE49-F238E27FC236}">
                <a16:creationId xmlns:a16="http://schemas.microsoft.com/office/drawing/2014/main" id="{93BE573B-0533-641C-021E-F2E7F8FC6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-36388"/>
            <a:ext cx="5148261" cy="389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86F0E2-5780-259A-AEA6-9CF36FC639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3750"/>
          <a:stretch/>
        </p:blipFill>
        <p:spPr>
          <a:xfrm>
            <a:off x="0" y="0"/>
            <a:ext cx="5202556" cy="396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293A23-39B7-7300-ECB6-09966ED0DA9A}"/>
              </a:ext>
            </a:extLst>
          </p:cNvPr>
          <p:cNvSpPr/>
          <p:nvPr/>
        </p:nvSpPr>
        <p:spPr>
          <a:xfrm>
            <a:off x="5168266" y="1453665"/>
            <a:ext cx="1909763" cy="22510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D558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D45A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СМИ о нас</a:t>
            </a:r>
          </a:p>
          <a:p>
            <a:pPr algn="ctr">
              <a:defRPr/>
            </a:pPr>
            <a:endParaRPr lang="ru-RU" sz="800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ru-RU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ru-RU" sz="900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ru-RU" sz="900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n-US" sz="900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ru-RU" sz="900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950" dirty="0">
                <a:solidFill>
                  <a:srgbClr val="D45A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950" b="1" dirty="0">
                <a:solidFill>
                  <a:srgbClr val="D45A1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Панорама танкового сражения в одной из деревень района представлена в библиотеке Городокского аграрно-технического колледжа</a:t>
            </a:r>
            <a:r>
              <a:rPr lang="ru-RU" sz="950" dirty="0">
                <a:solidFill>
                  <a:srgbClr val="D45A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  <a:endParaRPr lang="ru-RU" sz="950" dirty="0">
              <a:solidFill>
                <a:srgbClr val="D45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4" name="Picture 12">
            <a:hlinkClick r:id="rId4"/>
            <a:extLst>
              <a:ext uri="{FF2B5EF4-FFF2-40B4-BE49-F238E27FC236}">
                <a16:creationId xmlns:a16="http://schemas.microsoft.com/office/drawing/2014/main" id="{DC52D01F-E280-2523-ABBC-E740279FD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385" y="1797009"/>
            <a:ext cx="924536" cy="92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4" descr="Картинки с надписью нажми на меня (45 фото) » Юмор, позитив и много смешных  картинок">
            <a:extLst>
              <a:ext uri="{FF2B5EF4-FFF2-40B4-BE49-F238E27FC236}">
                <a16:creationId xmlns:a16="http://schemas.microsoft.com/office/drawing/2014/main" id="{A077AA1E-A6F2-B479-F6C6-BB1B34A92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9" y="1865314"/>
            <a:ext cx="301625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660F04-FB4A-DC5D-3773-6700CE0CC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9445" y="3966930"/>
            <a:ext cx="3985384" cy="28207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B3AA3A-863F-D7EC-25EC-BD223DA25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5453" y="3954948"/>
            <a:ext cx="3868403" cy="29030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EDFF42-50F0-EA2B-6692-5D0540221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6424" y="3888935"/>
            <a:ext cx="2226752" cy="29713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F51E11-B681-4877-4146-DA074AF532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0653" y="3928775"/>
            <a:ext cx="2390273" cy="29616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04CA66-DCD0-E7C6-B8CB-33774938255F}"/>
              </a:ext>
            </a:extLst>
          </p:cNvPr>
          <p:cNvSpPr txBox="1"/>
          <p:nvPr/>
        </p:nvSpPr>
        <p:spPr>
          <a:xfrm>
            <a:off x="5058286" y="296107"/>
            <a:ext cx="2123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</a:t>
            </a:r>
            <a:endParaRPr lang="ru-BY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969CE9-8E9D-EAE3-C14E-EC7B72931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19" y="-173936"/>
            <a:ext cx="10823395" cy="7205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29F3E0-3B31-97DF-E7B8-83832028D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395809" cy="247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298CF9-7178-8F03-13CC-FF7605394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261" y="4031699"/>
            <a:ext cx="3996203" cy="277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EF8838-E7C9-5D83-79EE-961FA40F4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6543" y="4258101"/>
            <a:ext cx="4552352" cy="277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513BC0-AE43-B490-9CA5-C402EB6C3293}"/>
              </a:ext>
            </a:extLst>
          </p:cNvPr>
          <p:cNvSpPr txBox="1"/>
          <p:nvPr/>
        </p:nvSpPr>
        <p:spPr>
          <a:xfrm>
            <a:off x="4692796" y="6343869"/>
            <a:ext cx="2042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</a:t>
            </a:r>
            <a:endParaRPr lang="ru-BY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236DE9-4499-C035-8694-CE11D76F7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415" y="52465"/>
            <a:ext cx="4465746" cy="251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53AF8B-C6EB-2B59-2B0C-D1324583F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66" y="2402623"/>
            <a:ext cx="3420943" cy="1923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353DC8-D8ED-A00C-8925-D0BA07C89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5822" y="2470244"/>
            <a:ext cx="3116812" cy="167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47749" y="4437697"/>
            <a:ext cx="829491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9770" y="5363565"/>
            <a:ext cx="11870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УО «Городокский аграрный технический колледж»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211573, Витебская обл., г. Городок, ул. Баграмяна, 42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 / факс. 8 02139 5-87-97 </a:t>
            </a:r>
            <a:endParaRPr lang="en-US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Email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rcggatk@gmail.com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7" y="4927600"/>
            <a:ext cx="1672499" cy="170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F115B-7D72-001D-B69F-8222C34EBB7B}"/>
              </a:ext>
            </a:extLst>
          </p:cNvPr>
          <p:cNvSpPr txBox="1"/>
          <p:nvPr/>
        </p:nvSpPr>
        <p:spPr>
          <a:xfrm>
            <a:off x="711449" y="2098250"/>
            <a:ext cx="10767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КОМПЕТЕНЦИЙ </a:t>
            </a:r>
          </a:p>
          <a:p>
            <a:pPr algn="ctr"/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ДИАГНОСТИКЕ И ОБСЛУЖИВАНИЮ СЕЛЬСКОХОЗЯЙСТВЕННОЙ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140172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67" y="182108"/>
            <a:ext cx="5874873" cy="3486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322CB1-892B-479D-8A7A-9B009444D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471">
            <a:off x="8870042" y="1266912"/>
            <a:ext cx="2940957" cy="25634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CB7C8C-3186-4881-B450-1A3A1277B9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98" y="3993553"/>
            <a:ext cx="3721099" cy="287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F0A046-F00B-48DD-B7D0-F21C19025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505" y="3983390"/>
            <a:ext cx="3270809" cy="282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7" y="4084189"/>
            <a:ext cx="4051945" cy="2696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21250272">
            <a:off x="-372811" y="366072"/>
            <a:ext cx="3655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Кабинеты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теоретического обучения</a:t>
            </a:r>
            <a:endParaRPr lang="x-none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AEE8DF-FA66-62F5-C5F5-6B09E36952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6809">
            <a:off x="297954" y="1281290"/>
            <a:ext cx="2974048" cy="24804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3770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FB366F-7037-4D00-9C57-BC13E7D46A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629"/>
            <a:ext cx="3937000" cy="36123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6301AF-1BC2-4623-9F98-825212426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91" y="3344582"/>
            <a:ext cx="4214809" cy="351341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/>
        </p:blipFill>
        <p:spPr bwMode="auto">
          <a:xfrm>
            <a:off x="7746999" y="304000"/>
            <a:ext cx="4174281" cy="290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55" y="3744589"/>
            <a:ext cx="4148036" cy="311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72" t="5165" r="6772" b="26035"/>
          <a:stretch/>
        </p:blipFill>
        <p:spPr bwMode="auto">
          <a:xfrm>
            <a:off x="130629" y="304000"/>
            <a:ext cx="3146477" cy="28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83" y="636870"/>
            <a:ext cx="4661579" cy="31077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7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РЦ ФОТО\Городокский колледж03-29-12-2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131" y="1401106"/>
            <a:ext cx="6929622" cy="4620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C:\Users\Admin\Desktop\РЦ ФОТО\Городокский колледж09-29-12-2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927" y="1053436"/>
            <a:ext cx="2540318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037A29-4DAE-4AA6-89CB-38DD0E848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569"/>
            <a:ext cx="3540642" cy="292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0F6903A-3855-4888-92C1-2E82E0E2FE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848669"/>
            <a:ext cx="3732029" cy="307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66889"/>
            <a:ext cx="120872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Лаборатория тракторов обеспечивает проведения лабораторно-практических занятий для подготовки трактористов –машинистов сельскохозяйственного производства категорий «С», «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D», «F» </a:t>
            </a:r>
            <a:endParaRPr lang="x-none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CFDD95-A445-B5FF-0B14-65CE00771A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6579" y="4791277"/>
            <a:ext cx="1926503" cy="20667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49A135-581A-3748-928C-39408534BB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8204" y="5082896"/>
            <a:ext cx="96325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8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93" y="618622"/>
            <a:ext cx="5651573" cy="44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859" y="4239796"/>
            <a:ext cx="4410741" cy="2481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РЕСУРСНЫЙ ЦЕНТР\Фото на Ролл-ап\S5030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55" y="4239797"/>
            <a:ext cx="4410743" cy="2481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50"/>
            <a:ext cx="3805001" cy="3039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32" y="1230580"/>
            <a:ext cx="4464767" cy="251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298" y="4753317"/>
            <a:ext cx="2928690" cy="210468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469">
            <a:off x="9865225" y="317449"/>
            <a:ext cx="1486807" cy="872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20918" y="62167"/>
            <a:ext cx="74697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Лаборатория тракторов ОАО «Минский тракторный завод»</a:t>
            </a:r>
          </a:p>
        </p:txBody>
      </p:sp>
    </p:spTree>
    <p:extLst>
      <p:ext uri="{BB962C8B-B14F-4D97-AF65-F5344CB8AC3E}">
        <p14:creationId xmlns:p14="http://schemas.microsoft.com/office/powerpoint/2010/main" val="2035805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79852" cy="68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6" y="404743"/>
            <a:ext cx="6005054" cy="4003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13196" y="50800"/>
            <a:ext cx="2469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 учебных </a:t>
            </a:r>
          </a:p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тренажёров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3054" flipV="1">
            <a:off x="4749795" y="3764407"/>
            <a:ext cx="4610101" cy="2593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16250" r="59182" b="25591"/>
          <a:stretch/>
        </p:blipFill>
        <p:spPr bwMode="auto">
          <a:xfrm rot="494827">
            <a:off x="7676516" y="412267"/>
            <a:ext cx="3840223" cy="33222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386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10C41-4B69-49FC-BA5A-3EB586DB8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25" y="163783"/>
            <a:ext cx="11643661" cy="687118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Лаборатория  диагностики и  технического обслуживания сельскохозяйственной техники позволяет диагностировать механизмы и системы современных 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энергонасыщенных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тракторов</a:t>
            </a:r>
            <a:endParaRPr lang="x-none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www.ggatk.by/images/v_rc/8.png">
            <a:extLst>
              <a:ext uri="{FF2B5EF4-FFF2-40B4-BE49-F238E27FC236}">
                <a16:creationId xmlns:a16="http://schemas.microsoft.com/office/drawing/2014/main" id="{1D735171-341C-46B1-8EC5-3798DD302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288608"/>
            <a:ext cx="6096000" cy="51502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70" y="1065108"/>
            <a:ext cx="5053330" cy="379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04" y="3924361"/>
            <a:ext cx="3714861" cy="26034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71430B0-8021-F535-9FC3-82528FB5D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b="9556"/>
          <a:stretch/>
        </p:blipFill>
        <p:spPr bwMode="auto">
          <a:xfrm rot="21361080">
            <a:off x="59025" y="4745366"/>
            <a:ext cx="3613335" cy="1825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4383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8FA77A4-D56C-18A5-F774-CA9F22510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508" y="372140"/>
            <a:ext cx="5841211" cy="2940339"/>
          </a:xfrm>
          <a:prstGeom prst="rect">
            <a:avLst/>
          </a:prstGeom>
        </p:spPr>
      </p:pic>
      <p:pic>
        <p:nvPicPr>
          <p:cNvPr id="5" name="Picture 9" descr="В Городокском аграрно-техническом колледже смогут обслуживать и  ремонтировать сельхозтехнику">
            <a:extLst>
              <a:ext uri="{FF2B5EF4-FFF2-40B4-BE49-F238E27FC236}">
                <a16:creationId xmlns:a16="http://schemas.microsoft.com/office/drawing/2014/main" id="{46F70A70-0354-6D6C-4EAB-B50A5077A3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077" r="21982" b="5353"/>
          <a:stretch/>
        </p:blipFill>
        <p:spPr bwMode="auto">
          <a:xfrm>
            <a:off x="5965614" y="372140"/>
            <a:ext cx="5953493" cy="420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64CEBEE-0015-D862-82B4-A447AD16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8"/>
          <a:stretch>
            <a:fillRect/>
          </a:stretch>
        </p:blipFill>
        <p:spPr bwMode="auto">
          <a:xfrm>
            <a:off x="142508" y="3312479"/>
            <a:ext cx="5823106" cy="3395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7B9A59D-22CE-3079-C689-759855D23ADA}"/>
              </a:ext>
            </a:extLst>
          </p:cNvPr>
          <p:cNvSpPr/>
          <p:nvPr/>
        </p:nvSpPr>
        <p:spPr>
          <a:xfrm>
            <a:off x="8017086" y="4675841"/>
            <a:ext cx="1619250" cy="19288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D5581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rgbClr val="D45A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СМИ о нас</a:t>
            </a:r>
          </a:p>
          <a:p>
            <a:pPr algn="ctr">
              <a:defRPr/>
            </a:pPr>
            <a:endParaRPr lang="ru-RU" sz="800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ru-RU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ru-RU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ru-RU" sz="1300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en-US" sz="1100" dirty="0">
              <a:solidFill>
                <a:srgbClr val="D45A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dirty="0">
                <a:solidFill>
                  <a:srgbClr val="D45A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1000" b="1" dirty="0">
                <a:solidFill>
                  <a:srgbClr val="D45A1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Обновленный ресурсный центр для специалистов АПК открылся в Городке</a:t>
            </a:r>
            <a:r>
              <a:rPr lang="ru-RU" sz="1000" dirty="0">
                <a:solidFill>
                  <a:srgbClr val="D45A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  <a:endParaRPr lang="ru-RU" sz="1000" dirty="0">
              <a:solidFill>
                <a:srgbClr val="D45A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462535-4C68-CFBB-F393-849318AE3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699" y="4941289"/>
            <a:ext cx="101202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077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</TotalTime>
  <Words>494</Words>
  <Application>Microsoft Office PowerPoint</Application>
  <PresentationFormat>Широкоэкранный</PresentationFormat>
  <Paragraphs>83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Лаборатория  диагностики и  технического обслуживания сельскохозяйственной техники позволяет диагностировать механизмы и системы современных энергонасыщенных тракторов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Мастерская ТО и ремонта  сельскохозяйственной техники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Ресурсный центр учреждения образования «Городокский государственный аграрно-технический колледж».</dc:title>
  <dc:creator>LAB</dc:creator>
  <cp:lastModifiedBy>User</cp:lastModifiedBy>
  <cp:revision>171</cp:revision>
  <dcterms:created xsi:type="dcterms:W3CDTF">2018-12-10T09:10:40Z</dcterms:created>
  <dcterms:modified xsi:type="dcterms:W3CDTF">2025-11-28T06:50:23Z</dcterms:modified>
</cp:coreProperties>
</file>