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77" r:id="rId11"/>
    <p:sldId id="283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9" r:id="rId23"/>
    <p:sldId id="280" r:id="rId24"/>
    <p:sldId id="281" r:id="rId25"/>
    <p:sldId id="282" r:id="rId26"/>
    <p:sldId id="276" r:id="rId27"/>
  </p:sldIdLst>
  <p:sldSz cx="12192000" cy="6858000"/>
  <p:notesSz cx="6858000" cy="9144000"/>
  <p:embeddedFontLst>
    <p:embeddedFont>
      <p:font typeface="Lato" charset="0"/>
      <p:regular r:id="rId29"/>
      <p:bold r:id="rId30"/>
      <p:italic r:id="rId31"/>
      <p:boldItalic r:id="rId32"/>
    </p:embeddedFont>
    <p:embeddedFont>
      <p:font typeface="Arial Black" pitchFamily="34" charset="0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Lato Light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540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5DED5-FA66-4D5E-9FE5-B4438E0D6FB1}" type="doc">
      <dgm:prSet loTypeId="urn:microsoft.com/office/officeart/2005/8/layout/matrix3" loCatId="matrix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D0082E-D11E-4DB5-9D3F-6FDCC0646BBE}">
      <dgm:prSet phldrT="[Текст]" custT="1"/>
      <dgm:spPr/>
      <dgm:t>
        <a:bodyPr lIns="0" tIns="0" rIns="0" bIns="0"/>
        <a:lstStyle/>
        <a:p>
          <a:r>
            <a:rPr lang="ru-RU" sz="1600" b="1" dirty="0">
              <a:solidFill>
                <a:schemeClr val="tx1"/>
              </a:solidFill>
            </a:rPr>
            <a:t>1 НЕДЕЛЯ МЕСЯЦА:</a:t>
          </a:r>
        </a:p>
        <a:p>
          <a:r>
            <a:rPr lang="ru-RU" sz="1600" b="1" dirty="0">
              <a:solidFill>
                <a:schemeClr val="tx1"/>
              </a:solidFill>
            </a:rPr>
            <a:t> </a:t>
          </a:r>
          <a:r>
            <a:rPr lang="ru-RU" sz="1400" b="1" dirty="0">
              <a:solidFill>
                <a:schemeClr val="tx1"/>
              </a:solidFill>
            </a:rPr>
            <a:t>ИНФОРАЦИОННЫЙ ЧАС</a:t>
          </a:r>
        </a:p>
      </dgm:t>
    </dgm:pt>
    <dgm:pt modelId="{7CB9900F-CCFB-4E6F-ADEA-CAA0AB83D9BB}" type="parTrans" cxnId="{71E8025E-2F8C-4EEA-B310-8053C9E0EDAA}">
      <dgm:prSet/>
      <dgm:spPr/>
      <dgm:t>
        <a:bodyPr/>
        <a:lstStyle/>
        <a:p>
          <a:endParaRPr lang="ru-RU" sz="3600"/>
        </a:p>
      </dgm:t>
    </dgm:pt>
    <dgm:pt modelId="{BBAD509E-B501-4794-8620-67940E430F30}" type="sibTrans" cxnId="{71E8025E-2F8C-4EEA-B310-8053C9E0EDAA}">
      <dgm:prSet/>
      <dgm:spPr/>
      <dgm:t>
        <a:bodyPr/>
        <a:lstStyle/>
        <a:p>
          <a:endParaRPr lang="ru-RU" sz="3600"/>
        </a:p>
      </dgm:t>
    </dgm:pt>
    <dgm:pt modelId="{FB3F588E-067C-44BC-A9D1-067AFF9DD0E1}">
      <dgm:prSet phldrT="[Текст]" custT="1"/>
      <dgm:spPr/>
      <dgm:t>
        <a:bodyPr lIns="0" tIns="0" rIns="0" bIns="0"/>
        <a:lstStyle/>
        <a:p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2 НЕДЕЛЯ МЕСЯЦА: </a:t>
          </a:r>
        </a:p>
        <a:p>
          <a:r>
            <a:rPr lang="ru-RU" sz="14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ИНФОРМАЦИОННЫЙ ЧАС</a:t>
          </a:r>
        </a:p>
      </dgm:t>
    </dgm:pt>
    <dgm:pt modelId="{73D59E11-F019-432F-B450-B2E95A091D5D}" type="parTrans" cxnId="{0CAE714D-FA69-4459-962A-34E3B3E016FE}">
      <dgm:prSet/>
      <dgm:spPr/>
      <dgm:t>
        <a:bodyPr/>
        <a:lstStyle/>
        <a:p>
          <a:endParaRPr lang="ru-RU" sz="3600"/>
        </a:p>
      </dgm:t>
    </dgm:pt>
    <dgm:pt modelId="{1AF41862-739D-467C-85F7-9A455A2A49FB}" type="sibTrans" cxnId="{0CAE714D-FA69-4459-962A-34E3B3E016FE}">
      <dgm:prSet/>
      <dgm:spPr/>
      <dgm:t>
        <a:bodyPr/>
        <a:lstStyle/>
        <a:p>
          <a:endParaRPr lang="ru-RU" sz="3600"/>
        </a:p>
      </dgm:t>
    </dgm:pt>
    <dgm:pt modelId="{DDF9F3ED-79DD-47D7-9504-7A8F498226A6}">
      <dgm:prSet phldrT="[Текст]" custT="1"/>
      <dgm:spPr/>
      <dgm:t>
        <a:bodyPr lIns="0" tIns="0" rIns="0" bIns="0"/>
        <a:lstStyle/>
        <a:p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3 НЕДЕЛЯ МЕСЯЦА: </a:t>
          </a:r>
        </a:p>
        <a:p>
          <a:r>
            <a:rPr lang="ru-RU" sz="1400" b="1" kern="1200" dirty="0">
              <a:solidFill>
                <a:schemeClr val="tx1"/>
              </a:solidFill>
            </a:rPr>
            <a:t>ИНФОРМАЦИОННЫЙ ЧАС</a:t>
          </a:r>
        </a:p>
      </dgm:t>
    </dgm:pt>
    <dgm:pt modelId="{94970383-779F-4E86-A983-631B8A1E68AE}" type="parTrans" cxnId="{A0618EDC-F69C-42BB-97E7-C08AF9ECC24C}">
      <dgm:prSet/>
      <dgm:spPr/>
      <dgm:t>
        <a:bodyPr/>
        <a:lstStyle/>
        <a:p>
          <a:endParaRPr lang="ru-RU" sz="3600"/>
        </a:p>
      </dgm:t>
    </dgm:pt>
    <dgm:pt modelId="{9137DAF6-4461-43B0-929B-D7C9787F4394}" type="sibTrans" cxnId="{A0618EDC-F69C-42BB-97E7-C08AF9ECC24C}">
      <dgm:prSet/>
      <dgm:spPr/>
      <dgm:t>
        <a:bodyPr/>
        <a:lstStyle/>
        <a:p>
          <a:endParaRPr lang="ru-RU" sz="3600"/>
        </a:p>
      </dgm:t>
    </dgm:pt>
    <dgm:pt modelId="{5650EAB1-A18C-4170-97B5-883AC0D6C227}">
      <dgm:prSet phldrT="[Текст]" custT="1"/>
      <dgm:spPr/>
      <dgm:t>
        <a:bodyPr/>
        <a:lstStyle/>
        <a:p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4 НЕДЕЛЯ МЕСЯЦА:</a:t>
          </a:r>
        </a:p>
        <a:p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r>
            <a:rPr lang="ru-RU" sz="3600" b="1" kern="1200" dirty="0">
              <a:solidFill>
                <a:srgbClr val="C00000"/>
              </a:solidFill>
            </a:rPr>
            <a:t>«ШАГ»</a:t>
          </a:r>
          <a:endParaRPr lang="ru-RU" sz="1400" b="1" kern="1200" dirty="0">
            <a:solidFill>
              <a:srgbClr val="C00000"/>
            </a:solidFill>
          </a:endParaRPr>
        </a:p>
      </dgm:t>
    </dgm:pt>
    <dgm:pt modelId="{5773248D-567C-4C37-B08D-4BCB79CFD076}" type="parTrans" cxnId="{6CCAFC56-356D-4E38-A6E9-440AF2545399}">
      <dgm:prSet/>
      <dgm:spPr/>
      <dgm:t>
        <a:bodyPr/>
        <a:lstStyle/>
        <a:p>
          <a:endParaRPr lang="ru-RU" sz="3600"/>
        </a:p>
      </dgm:t>
    </dgm:pt>
    <dgm:pt modelId="{9B806ADD-A94B-4AD3-A96C-19EAACD6A19E}" type="sibTrans" cxnId="{6CCAFC56-356D-4E38-A6E9-440AF2545399}">
      <dgm:prSet/>
      <dgm:spPr/>
      <dgm:t>
        <a:bodyPr/>
        <a:lstStyle/>
        <a:p>
          <a:endParaRPr lang="ru-RU" sz="3600"/>
        </a:p>
      </dgm:t>
    </dgm:pt>
    <dgm:pt modelId="{BC508E22-EC4C-4A96-9E61-9E61EF2A0A9C}" type="pres">
      <dgm:prSet presAssocID="{33A5DED5-FA66-4D5E-9FE5-B4438E0D6FB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A87369-71CC-4710-8859-ADB2C776C1C1}" type="pres">
      <dgm:prSet presAssocID="{33A5DED5-FA66-4D5E-9FE5-B4438E0D6FB1}" presName="diamond" presStyleLbl="bgShp" presStyleIdx="0" presStyleCnt="1"/>
      <dgm:spPr/>
    </dgm:pt>
    <dgm:pt modelId="{EC2A5D68-89EB-4D62-BF77-C2E810C77C63}" type="pres">
      <dgm:prSet presAssocID="{33A5DED5-FA66-4D5E-9FE5-B4438E0D6FB1}" presName="quad1" presStyleLbl="node1" presStyleIdx="0" presStyleCnt="4" custScaleX="107142" custLinFactNeighborX="-6029" custLinFactNeighborY="-15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6A3AC-A589-4F79-9FF2-9DCB7048015E}" type="pres">
      <dgm:prSet presAssocID="{33A5DED5-FA66-4D5E-9FE5-B4438E0D6FB1}" presName="quad2" presStyleLbl="node1" presStyleIdx="1" presStyleCnt="4" custScaleX="109138" custLinFactNeighborX="3617" custLinFactNeighborY="-24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5B8782-4F8F-400C-A256-2EC7A0E8B3B0}" type="pres">
      <dgm:prSet presAssocID="{33A5DED5-FA66-4D5E-9FE5-B4438E0D6FB1}" presName="quad3" presStyleLbl="node1" presStyleIdx="2" presStyleCnt="4" custScaleX="107142" custLinFactNeighborX="-6029" custLinFactNeighborY="9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6B34D-F20C-4F3D-B982-06E54680F64E}" type="pres">
      <dgm:prSet presAssocID="{33A5DED5-FA66-4D5E-9FE5-B4438E0D6FB1}" presName="quad4" presStyleLbl="node1" presStyleIdx="3" presStyleCnt="4" custScaleX="106727" custLinFactNeighborX="6029" custLinFactNeighborY="2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618EDC-F69C-42BB-97E7-C08AF9ECC24C}" srcId="{33A5DED5-FA66-4D5E-9FE5-B4438E0D6FB1}" destId="{DDF9F3ED-79DD-47D7-9504-7A8F498226A6}" srcOrd="2" destOrd="0" parTransId="{94970383-779F-4E86-A983-631B8A1E68AE}" sibTransId="{9137DAF6-4461-43B0-929B-D7C9787F4394}"/>
    <dgm:cxn modelId="{6CCAFC56-356D-4E38-A6E9-440AF2545399}" srcId="{33A5DED5-FA66-4D5E-9FE5-B4438E0D6FB1}" destId="{5650EAB1-A18C-4170-97B5-883AC0D6C227}" srcOrd="3" destOrd="0" parTransId="{5773248D-567C-4C37-B08D-4BCB79CFD076}" sibTransId="{9B806ADD-A94B-4AD3-A96C-19EAACD6A19E}"/>
    <dgm:cxn modelId="{6CCAC531-D6BD-40F2-90FB-059CF8DEF7B4}" type="presOf" srcId="{FB3F588E-067C-44BC-A9D1-067AFF9DD0E1}" destId="{FB86A3AC-A589-4F79-9FF2-9DCB7048015E}" srcOrd="0" destOrd="0" presId="urn:microsoft.com/office/officeart/2005/8/layout/matrix3"/>
    <dgm:cxn modelId="{0CAE714D-FA69-4459-962A-34E3B3E016FE}" srcId="{33A5DED5-FA66-4D5E-9FE5-B4438E0D6FB1}" destId="{FB3F588E-067C-44BC-A9D1-067AFF9DD0E1}" srcOrd="1" destOrd="0" parTransId="{73D59E11-F019-432F-B450-B2E95A091D5D}" sibTransId="{1AF41862-739D-467C-85F7-9A455A2A49FB}"/>
    <dgm:cxn modelId="{14E0EF17-2B02-4288-8950-8808F5C25DFD}" type="presOf" srcId="{33A5DED5-FA66-4D5E-9FE5-B4438E0D6FB1}" destId="{BC508E22-EC4C-4A96-9E61-9E61EF2A0A9C}" srcOrd="0" destOrd="0" presId="urn:microsoft.com/office/officeart/2005/8/layout/matrix3"/>
    <dgm:cxn modelId="{C6241156-E298-4841-9EB8-625A8F760962}" type="presOf" srcId="{F1D0082E-D11E-4DB5-9D3F-6FDCC0646BBE}" destId="{EC2A5D68-89EB-4D62-BF77-C2E810C77C63}" srcOrd="0" destOrd="0" presId="urn:microsoft.com/office/officeart/2005/8/layout/matrix3"/>
    <dgm:cxn modelId="{4C9C7BE6-01B3-4D80-9329-0F5565A506CD}" type="presOf" srcId="{5650EAB1-A18C-4170-97B5-883AC0D6C227}" destId="{A6D6B34D-F20C-4F3D-B982-06E54680F64E}" srcOrd="0" destOrd="0" presId="urn:microsoft.com/office/officeart/2005/8/layout/matrix3"/>
    <dgm:cxn modelId="{71E8025E-2F8C-4EEA-B310-8053C9E0EDAA}" srcId="{33A5DED5-FA66-4D5E-9FE5-B4438E0D6FB1}" destId="{F1D0082E-D11E-4DB5-9D3F-6FDCC0646BBE}" srcOrd="0" destOrd="0" parTransId="{7CB9900F-CCFB-4E6F-ADEA-CAA0AB83D9BB}" sibTransId="{BBAD509E-B501-4794-8620-67940E430F30}"/>
    <dgm:cxn modelId="{E1691CCB-9783-489D-BB98-FB68A544B25B}" type="presOf" srcId="{DDF9F3ED-79DD-47D7-9504-7A8F498226A6}" destId="{795B8782-4F8F-400C-A256-2EC7A0E8B3B0}" srcOrd="0" destOrd="0" presId="urn:microsoft.com/office/officeart/2005/8/layout/matrix3"/>
    <dgm:cxn modelId="{4882CFAA-77DD-4C85-B90D-013E7C0AAFE9}" type="presParOf" srcId="{BC508E22-EC4C-4A96-9E61-9E61EF2A0A9C}" destId="{3BA87369-71CC-4710-8859-ADB2C776C1C1}" srcOrd="0" destOrd="0" presId="urn:microsoft.com/office/officeart/2005/8/layout/matrix3"/>
    <dgm:cxn modelId="{64D6AA84-D5B7-48EA-B791-59A6AA81B645}" type="presParOf" srcId="{BC508E22-EC4C-4A96-9E61-9E61EF2A0A9C}" destId="{EC2A5D68-89EB-4D62-BF77-C2E810C77C63}" srcOrd="1" destOrd="0" presId="urn:microsoft.com/office/officeart/2005/8/layout/matrix3"/>
    <dgm:cxn modelId="{714E2561-83AE-478E-A882-5EE2B1F96024}" type="presParOf" srcId="{BC508E22-EC4C-4A96-9E61-9E61EF2A0A9C}" destId="{FB86A3AC-A589-4F79-9FF2-9DCB7048015E}" srcOrd="2" destOrd="0" presId="urn:microsoft.com/office/officeart/2005/8/layout/matrix3"/>
    <dgm:cxn modelId="{77BA5909-F1AA-4C26-94D1-8C7B8D2E678E}" type="presParOf" srcId="{BC508E22-EC4C-4A96-9E61-9E61EF2A0A9C}" destId="{795B8782-4F8F-400C-A256-2EC7A0E8B3B0}" srcOrd="3" destOrd="0" presId="urn:microsoft.com/office/officeart/2005/8/layout/matrix3"/>
    <dgm:cxn modelId="{22605CA0-5939-4F49-BF64-02515F2DFCE8}" type="presParOf" srcId="{BC508E22-EC4C-4A96-9E61-9E61EF2A0A9C}" destId="{A6D6B34D-F20C-4F3D-B982-06E54680F64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87369-71CC-4710-8859-ADB2C776C1C1}">
      <dsp:nvSpPr>
        <dsp:cNvPr id="0" name=""/>
        <dsp:cNvSpPr/>
      </dsp:nvSpPr>
      <dsp:spPr>
        <a:xfrm>
          <a:off x="672687" y="0"/>
          <a:ext cx="5185339" cy="5185339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A5D68-89EB-4D62-BF77-C2E810C77C63}">
      <dsp:nvSpPr>
        <dsp:cNvPr id="0" name=""/>
        <dsp:cNvSpPr/>
      </dsp:nvSpPr>
      <dsp:spPr>
        <a:xfrm>
          <a:off x="971155" y="461908"/>
          <a:ext cx="2166713" cy="2022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1 НЕДЕЛЯ МЕСЯЦА: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 </a:t>
          </a:r>
          <a:r>
            <a:rPr lang="ru-RU" sz="1400" b="1" kern="1200" dirty="0">
              <a:solidFill>
                <a:schemeClr val="tx1"/>
              </a:solidFill>
            </a:rPr>
            <a:t>ИНФОРАЦИОННЫЙ ЧАС</a:t>
          </a:r>
        </a:p>
      </dsp:txBody>
      <dsp:txXfrm>
        <a:off x="1069875" y="560628"/>
        <a:ext cx="1969273" cy="1824842"/>
      </dsp:txXfrm>
    </dsp:sp>
    <dsp:sp modelId="{FB86A3AC-A589-4F79-9FF2-9DCB7048015E}">
      <dsp:nvSpPr>
        <dsp:cNvPr id="0" name=""/>
        <dsp:cNvSpPr/>
      </dsp:nvSpPr>
      <dsp:spPr>
        <a:xfrm>
          <a:off x="3323884" y="443829"/>
          <a:ext cx="2207078" cy="2022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2 НЕДЕЛЯ МЕСЯЦА: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ИНФОРМАЦИОННЫЙ ЧАС</a:t>
          </a:r>
        </a:p>
      </dsp:txBody>
      <dsp:txXfrm>
        <a:off x="3422604" y="542549"/>
        <a:ext cx="2009638" cy="1824842"/>
      </dsp:txXfrm>
    </dsp:sp>
    <dsp:sp modelId="{795B8782-4F8F-400C-A256-2EC7A0E8B3B0}">
      <dsp:nvSpPr>
        <dsp:cNvPr id="0" name=""/>
        <dsp:cNvSpPr/>
      </dsp:nvSpPr>
      <dsp:spPr>
        <a:xfrm>
          <a:off x="971155" y="2688852"/>
          <a:ext cx="2166713" cy="2022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3 НЕДЕЛЯ МЕСЯЦА: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ИНФОРМАЦИОННЫЙ ЧАС</a:t>
          </a:r>
        </a:p>
      </dsp:txBody>
      <dsp:txXfrm>
        <a:off x="1069875" y="2787572"/>
        <a:ext cx="1969273" cy="1824842"/>
      </dsp:txXfrm>
    </dsp:sp>
    <dsp:sp modelId="{A6D6B34D-F20C-4F3D-B982-06E54680F64E}">
      <dsp:nvSpPr>
        <dsp:cNvPr id="0" name=""/>
        <dsp:cNvSpPr/>
      </dsp:nvSpPr>
      <dsp:spPr>
        <a:xfrm>
          <a:off x="3397040" y="2728226"/>
          <a:ext cx="2158321" cy="2022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4 НЕДЕЛЯ МЕСЯЦА: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r>
            <a:rPr lang="ru-RU" sz="3600" b="1" kern="1200" dirty="0">
              <a:solidFill>
                <a:srgbClr val="C00000"/>
              </a:solidFill>
            </a:rPr>
            <a:t>«ШАГ»</a:t>
          </a:r>
          <a:endParaRPr lang="ru-RU" sz="1400" b="1" kern="1200" dirty="0">
            <a:solidFill>
              <a:srgbClr val="C00000"/>
            </a:solidFill>
          </a:endParaRPr>
        </a:p>
      </dsp:txBody>
      <dsp:txXfrm>
        <a:off x="3495760" y="2826946"/>
        <a:ext cx="1960881" cy="1824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5151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105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728851c4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4728851c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728851c4b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4728851c4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728851c4b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4728851c4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728851c4b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4728851c4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728851c4b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4728851c4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728851c4b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4728851c4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728851c4b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4728851c4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728851c4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728851c4b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4728851c4b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728851c4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728851c4b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4728851c4b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728851c4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728851c4b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4728851c4b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728851c4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728851c4b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4728851c4b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728851c4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728851c4b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4728851c4b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83220" y="1830407"/>
            <a:ext cx="68079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Ligh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83220" y="4715734"/>
            <a:ext cx="6807917" cy="114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658100" y="-108915"/>
            <a:ext cx="4527885" cy="7026674"/>
          </a:xfrm>
          <a:custGeom>
            <a:avLst/>
            <a:gdLst/>
            <a:ahLst/>
            <a:cxnLst/>
            <a:rect l="l" t="t" r="r" b="b"/>
            <a:pathLst>
              <a:path w="3976437" h="7026674" extrusionOk="0">
                <a:moveTo>
                  <a:pt x="1227221" y="0"/>
                </a:moveTo>
                <a:lnTo>
                  <a:pt x="3966411" y="24063"/>
                </a:lnTo>
                <a:lnTo>
                  <a:pt x="3976437" y="7007624"/>
                </a:lnTo>
                <a:lnTo>
                  <a:pt x="0" y="7026674"/>
                </a:lnTo>
                <a:lnTo>
                  <a:pt x="1227221" y="0"/>
                </a:lnTo>
                <a:close/>
              </a:path>
            </a:pathLst>
          </a:cu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8282040" y="1975567"/>
            <a:ext cx="2755565" cy="5094303"/>
          </a:xfrm>
          <a:custGeom>
            <a:avLst/>
            <a:gdLst/>
            <a:ahLst/>
            <a:cxnLst/>
            <a:rect l="l" t="t" r="r" b="b"/>
            <a:pathLst>
              <a:path w="2755565" h="5094303" extrusionOk="0">
                <a:moveTo>
                  <a:pt x="0" y="1795980"/>
                </a:moveTo>
                <a:lnTo>
                  <a:pt x="355120" y="0"/>
                </a:lnTo>
                <a:lnTo>
                  <a:pt x="2755565" y="5094303"/>
                </a:lnTo>
                <a:lnTo>
                  <a:pt x="0" y="1795980"/>
                </a:lnTo>
                <a:close/>
              </a:path>
            </a:pathLst>
          </a:custGeom>
          <a:solidFill>
            <a:srgbClr val="A854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rot="10800000">
            <a:off x="7658102" y="-60787"/>
            <a:ext cx="4595967" cy="6978547"/>
          </a:xfrm>
          <a:custGeom>
            <a:avLst/>
            <a:gdLst/>
            <a:ahLst/>
            <a:cxnLst/>
            <a:rect l="l" t="t" r="r" b="b"/>
            <a:pathLst>
              <a:path w="4595966" h="6978547" extrusionOk="0">
                <a:moveTo>
                  <a:pt x="34412" y="0"/>
                </a:moveTo>
                <a:lnTo>
                  <a:pt x="1347941" y="7374"/>
                </a:lnTo>
                <a:lnTo>
                  <a:pt x="4595966" y="5047687"/>
                </a:lnTo>
                <a:lnTo>
                  <a:pt x="3324225" y="6961341"/>
                </a:lnTo>
                <a:lnTo>
                  <a:pt x="0" y="6978547"/>
                </a:lnTo>
                <a:lnTo>
                  <a:pt x="34412" y="0"/>
                </a:lnTo>
                <a:close/>
              </a:path>
            </a:pathLst>
          </a:custGeom>
          <a:solidFill>
            <a:srgbClr val="1D70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pic>
        <p:nvPicPr>
          <p:cNvPr id="24" name="Google Shape;2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24206" y="1101216"/>
            <a:ext cx="2537337" cy="25373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1277958" y="656994"/>
            <a:ext cx="10245687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 rot="5400000">
            <a:off x="3920334" y="-1536748"/>
            <a:ext cx="4351338" cy="1085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 rot="5400000">
            <a:off x="1799433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0" y="465353"/>
            <a:ext cx="11853333" cy="215684"/>
          </a:xfrm>
          <a:custGeom>
            <a:avLst/>
            <a:gdLst/>
            <a:ahLst/>
            <a:cxnLst/>
            <a:rect l="l" t="t" r="r" b="b"/>
            <a:pathLst>
              <a:path w="7911765" h="156755" extrusionOk="0">
                <a:moveTo>
                  <a:pt x="0" y="0"/>
                </a:moveTo>
                <a:lnTo>
                  <a:pt x="7911765" y="0"/>
                </a:lnTo>
                <a:lnTo>
                  <a:pt x="7753015" y="156755"/>
                </a:lnTo>
                <a:lnTo>
                  <a:pt x="0" y="156755"/>
                </a:lnTo>
                <a:lnTo>
                  <a:pt x="0" y="0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46" y="83460"/>
            <a:ext cx="934780" cy="9347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10" name="Google Shape;110;p14"/>
          <p:cNvSpPr txBox="1"/>
          <p:nvPr/>
        </p:nvSpPr>
        <p:spPr>
          <a:xfrm>
            <a:off x="1415480" y="116632"/>
            <a:ext cx="100158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1D70B8"/>
                </a:solidFill>
                <a:latin typeface="Calibri"/>
                <a:ea typeface="Calibri"/>
                <a:cs typeface="Calibri"/>
                <a:sym typeface="Calibri"/>
              </a:rPr>
              <a:t>Особенности реализации проекта «ШАГ»: методический аспект</a:t>
            </a:r>
            <a:endParaRPr sz="1600" i="1">
              <a:solidFill>
                <a:srgbClr val="1D7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31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1027323" y="1825625"/>
            <a:ext cx="9830078" cy="4543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10702018" y="-160421"/>
            <a:ext cx="1667462" cy="7026674"/>
          </a:xfrm>
          <a:custGeom>
            <a:avLst/>
            <a:gdLst/>
            <a:ahLst/>
            <a:cxnLst/>
            <a:rect l="l" t="t" r="r" b="b"/>
            <a:pathLst>
              <a:path w="1667462" h="7026674" extrusionOk="0">
                <a:moveTo>
                  <a:pt x="1270061" y="0"/>
                </a:moveTo>
                <a:lnTo>
                  <a:pt x="1667462" y="3373"/>
                </a:lnTo>
                <a:lnTo>
                  <a:pt x="1667462" y="7018955"/>
                </a:lnTo>
                <a:lnTo>
                  <a:pt x="0" y="7026674"/>
                </a:lnTo>
                <a:close/>
              </a:path>
            </a:pathLst>
          </a:cu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/>
          <p:nvPr/>
        </p:nvSpPr>
        <p:spPr>
          <a:xfrm rot="10800000">
            <a:off x="10882851" y="-160421"/>
            <a:ext cx="1486628" cy="6970849"/>
          </a:xfrm>
          <a:custGeom>
            <a:avLst/>
            <a:gdLst/>
            <a:ahLst/>
            <a:cxnLst/>
            <a:rect l="l" t="t" r="r" b="b"/>
            <a:pathLst>
              <a:path w="1486628" h="6970849" extrusionOk="0">
                <a:moveTo>
                  <a:pt x="0" y="6970849"/>
                </a:moveTo>
                <a:lnTo>
                  <a:pt x="0" y="264"/>
                </a:lnTo>
                <a:lnTo>
                  <a:pt x="98285" y="0"/>
                </a:lnTo>
                <a:lnTo>
                  <a:pt x="1486628" y="5740150"/>
                </a:lnTo>
                <a:lnTo>
                  <a:pt x="478628" y="69680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11853333" y="5582653"/>
            <a:ext cx="573966" cy="1283600"/>
          </a:xfrm>
          <a:prstGeom prst="rect">
            <a:avLst/>
          </a:pr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4"/>
          <p:cNvSpPr/>
          <p:nvPr/>
        </p:nvSpPr>
        <p:spPr>
          <a:xfrm>
            <a:off x="11188783" y="2369444"/>
            <a:ext cx="1373389" cy="4846653"/>
          </a:xfrm>
          <a:custGeom>
            <a:avLst/>
            <a:gdLst/>
            <a:ahLst/>
            <a:cxnLst/>
            <a:rect l="l" t="t" r="r" b="b"/>
            <a:pathLst>
              <a:path w="1514140" h="4846653" extrusionOk="0">
                <a:moveTo>
                  <a:pt x="0" y="1789630"/>
                </a:moveTo>
                <a:lnTo>
                  <a:pt x="380520" y="0"/>
                </a:lnTo>
                <a:lnTo>
                  <a:pt x="1514140" y="4846653"/>
                </a:lnTo>
                <a:lnTo>
                  <a:pt x="0" y="1789630"/>
                </a:lnTo>
                <a:close/>
              </a:path>
            </a:pathLst>
          </a:custGeom>
          <a:solidFill>
            <a:srgbClr val="A854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4"/>
          <p:cNvSpPr/>
          <p:nvPr/>
        </p:nvSpPr>
        <p:spPr>
          <a:xfrm rot="10800000">
            <a:off x="10940671" y="-160077"/>
            <a:ext cx="1428808" cy="6970505"/>
          </a:xfrm>
          <a:custGeom>
            <a:avLst/>
            <a:gdLst/>
            <a:ahLst/>
            <a:cxnLst/>
            <a:rect l="l" t="t" r="r" b="b"/>
            <a:pathLst>
              <a:path w="1428808" h="6970505" extrusionOk="0">
                <a:moveTo>
                  <a:pt x="0" y="6970505"/>
                </a:moveTo>
                <a:lnTo>
                  <a:pt x="0" y="109"/>
                </a:lnTo>
                <a:lnTo>
                  <a:pt x="40465" y="0"/>
                </a:lnTo>
                <a:lnTo>
                  <a:pt x="1428808" y="5740150"/>
                </a:lnTo>
                <a:lnTo>
                  <a:pt x="420808" y="6968004"/>
                </a:lnTo>
                <a:close/>
              </a:path>
            </a:pathLst>
          </a:custGeom>
          <a:solidFill>
            <a:srgbClr val="1D70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pic>
        <p:nvPicPr>
          <p:cNvPr id="118" name="Google Shape;11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272" y="1066486"/>
            <a:ext cx="811511" cy="54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523" y="1654224"/>
            <a:ext cx="685800" cy="742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483219" y="1830407"/>
            <a:ext cx="68079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Ligh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483219" y="4715730"/>
            <a:ext cx="6807917" cy="114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6" name="Google Shape;126;p15"/>
          <p:cNvSpPr/>
          <p:nvPr/>
        </p:nvSpPr>
        <p:spPr>
          <a:xfrm>
            <a:off x="7658100" y="-108915"/>
            <a:ext cx="4527885" cy="7026674"/>
          </a:xfrm>
          <a:custGeom>
            <a:avLst/>
            <a:gdLst/>
            <a:ahLst/>
            <a:cxnLst/>
            <a:rect l="l" t="t" r="r" b="b"/>
            <a:pathLst>
              <a:path w="3976437" h="7026674" extrusionOk="0">
                <a:moveTo>
                  <a:pt x="1227221" y="0"/>
                </a:moveTo>
                <a:lnTo>
                  <a:pt x="3966411" y="24063"/>
                </a:lnTo>
                <a:lnTo>
                  <a:pt x="3976437" y="7007624"/>
                </a:lnTo>
                <a:lnTo>
                  <a:pt x="0" y="7026674"/>
                </a:lnTo>
                <a:lnTo>
                  <a:pt x="1227221" y="0"/>
                </a:lnTo>
                <a:close/>
              </a:path>
            </a:pathLst>
          </a:cu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5"/>
          <p:cNvSpPr/>
          <p:nvPr/>
        </p:nvSpPr>
        <p:spPr>
          <a:xfrm>
            <a:off x="8282038" y="1975563"/>
            <a:ext cx="2755565" cy="5094303"/>
          </a:xfrm>
          <a:custGeom>
            <a:avLst/>
            <a:gdLst/>
            <a:ahLst/>
            <a:cxnLst/>
            <a:rect l="l" t="t" r="r" b="b"/>
            <a:pathLst>
              <a:path w="2755565" h="5094303" extrusionOk="0">
                <a:moveTo>
                  <a:pt x="0" y="1795980"/>
                </a:moveTo>
                <a:lnTo>
                  <a:pt x="355120" y="0"/>
                </a:lnTo>
                <a:lnTo>
                  <a:pt x="2755565" y="5094303"/>
                </a:lnTo>
                <a:lnTo>
                  <a:pt x="0" y="1795980"/>
                </a:lnTo>
                <a:close/>
              </a:path>
            </a:pathLst>
          </a:custGeom>
          <a:solidFill>
            <a:srgbClr val="A854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5"/>
          <p:cNvSpPr/>
          <p:nvPr/>
        </p:nvSpPr>
        <p:spPr>
          <a:xfrm rot="10800000">
            <a:off x="7658100" y="-60787"/>
            <a:ext cx="4595966" cy="6978547"/>
          </a:xfrm>
          <a:custGeom>
            <a:avLst/>
            <a:gdLst/>
            <a:ahLst/>
            <a:cxnLst/>
            <a:rect l="l" t="t" r="r" b="b"/>
            <a:pathLst>
              <a:path w="4595966" h="6978547" extrusionOk="0">
                <a:moveTo>
                  <a:pt x="34412" y="0"/>
                </a:moveTo>
                <a:lnTo>
                  <a:pt x="1347941" y="7374"/>
                </a:lnTo>
                <a:lnTo>
                  <a:pt x="4595966" y="5047687"/>
                </a:lnTo>
                <a:lnTo>
                  <a:pt x="3324225" y="6961341"/>
                </a:lnTo>
                <a:lnTo>
                  <a:pt x="0" y="6978547"/>
                </a:lnTo>
                <a:lnTo>
                  <a:pt x="34412" y="0"/>
                </a:lnTo>
                <a:close/>
              </a:path>
            </a:pathLst>
          </a:custGeom>
          <a:solidFill>
            <a:srgbClr val="1D70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pic>
        <p:nvPicPr>
          <p:cNvPr id="129" name="Google Shape;12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24204" y="1101212"/>
            <a:ext cx="2537337" cy="25373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Ligh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1277956" y="605947"/>
            <a:ext cx="10245686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body" idx="1"/>
          </p:nvPr>
        </p:nvSpPr>
        <p:spPr>
          <a:xfrm>
            <a:off x="661012" y="1825625"/>
            <a:ext cx="108626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-59565" y="472473"/>
            <a:ext cx="11977769" cy="139146"/>
          </a:xfrm>
          <a:custGeom>
            <a:avLst/>
            <a:gdLst/>
            <a:ahLst/>
            <a:cxnLst/>
            <a:rect l="l" t="t" r="r" b="b"/>
            <a:pathLst>
              <a:path w="7911765" h="156755" extrusionOk="0">
                <a:moveTo>
                  <a:pt x="0" y="0"/>
                </a:moveTo>
                <a:lnTo>
                  <a:pt x="7911765" y="0"/>
                </a:lnTo>
                <a:lnTo>
                  <a:pt x="7753015" y="156755"/>
                </a:lnTo>
                <a:lnTo>
                  <a:pt x="0" y="156755"/>
                </a:lnTo>
                <a:lnTo>
                  <a:pt x="0" y="0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46" y="83460"/>
            <a:ext cx="934780" cy="9347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44" name="Google Shape;144;p17"/>
          <p:cNvSpPr txBox="1"/>
          <p:nvPr/>
        </p:nvSpPr>
        <p:spPr>
          <a:xfrm>
            <a:off x="1847528" y="106241"/>
            <a:ext cx="100158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1D70B8"/>
                </a:solidFill>
                <a:latin typeface="Calibri"/>
                <a:ea typeface="Calibri"/>
                <a:cs typeface="Calibri"/>
                <a:sym typeface="Calibri"/>
              </a:rPr>
              <a:t>V Съезд учителей и работников образования государств-участников Содружества Независимых Государств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1277956" y="656994"/>
            <a:ext cx="10245686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 Ligh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0" y="465353"/>
            <a:ext cx="11853333" cy="215684"/>
          </a:xfrm>
          <a:custGeom>
            <a:avLst/>
            <a:gdLst/>
            <a:ahLst/>
            <a:cxnLst/>
            <a:rect l="l" t="t" r="r" b="b"/>
            <a:pathLst>
              <a:path w="7911765" h="156755" extrusionOk="0">
                <a:moveTo>
                  <a:pt x="0" y="0"/>
                </a:moveTo>
                <a:lnTo>
                  <a:pt x="7911765" y="0"/>
                </a:lnTo>
                <a:lnTo>
                  <a:pt x="7753015" y="156755"/>
                </a:lnTo>
                <a:lnTo>
                  <a:pt x="0" y="156755"/>
                </a:lnTo>
                <a:lnTo>
                  <a:pt x="0" y="0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47" y="83460"/>
            <a:ext cx="934780" cy="9347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0" name="Google Shape;30;p3"/>
          <p:cNvSpPr txBox="1"/>
          <p:nvPr/>
        </p:nvSpPr>
        <p:spPr>
          <a:xfrm>
            <a:off x="1415480" y="116634"/>
            <a:ext cx="100158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1D70B8"/>
                </a:solidFill>
                <a:latin typeface="Calibri"/>
                <a:ea typeface="Calibri"/>
                <a:cs typeface="Calibri"/>
                <a:sym typeface="Calibri"/>
              </a:rPr>
              <a:t>V Съезд учителей и работников образования государств-участников Содружества Независимых Государств</a:t>
            </a:r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300574" y="681037"/>
            <a:ext cx="9556831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567560" y="1825625"/>
            <a:ext cx="10289843" cy="4543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10702018" y="-160421"/>
            <a:ext cx="1667462" cy="7026674"/>
          </a:xfrm>
          <a:custGeom>
            <a:avLst/>
            <a:gdLst/>
            <a:ahLst/>
            <a:cxnLst/>
            <a:rect l="l" t="t" r="r" b="b"/>
            <a:pathLst>
              <a:path w="1667462" h="7026674" extrusionOk="0">
                <a:moveTo>
                  <a:pt x="1270061" y="0"/>
                </a:moveTo>
                <a:lnTo>
                  <a:pt x="1667462" y="3373"/>
                </a:lnTo>
                <a:lnTo>
                  <a:pt x="1667462" y="7018955"/>
                </a:lnTo>
                <a:lnTo>
                  <a:pt x="0" y="7026674"/>
                </a:lnTo>
                <a:close/>
              </a:path>
            </a:pathLst>
          </a:cu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 rot="10800000">
            <a:off x="10882851" y="-160421"/>
            <a:ext cx="1486628" cy="6970849"/>
          </a:xfrm>
          <a:custGeom>
            <a:avLst/>
            <a:gdLst/>
            <a:ahLst/>
            <a:cxnLst/>
            <a:rect l="l" t="t" r="r" b="b"/>
            <a:pathLst>
              <a:path w="1486628" h="6970849" extrusionOk="0">
                <a:moveTo>
                  <a:pt x="0" y="6970849"/>
                </a:moveTo>
                <a:lnTo>
                  <a:pt x="0" y="264"/>
                </a:lnTo>
                <a:lnTo>
                  <a:pt x="98285" y="0"/>
                </a:lnTo>
                <a:lnTo>
                  <a:pt x="1486628" y="5740150"/>
                </a:lnTo>
                <a:lnTo>
                  <a:pt x="478628" y="69680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11853333" y="5582653"/>
            <a:ext cx="573966" cy="1283600"/>
          </a:xfrm>
          <a:prstGeom prst="rect">
            <a:avLst/>
          </a:prstGeom>
          <a:solidFill>
            <a:srgbClr val="F58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11188783" y="2369444"/>
            <a:ext cx="1373389" cy="4846653"/>
          </a:xfrm>
          <a:custGeom>
            <a:avLst/>
            <a:gdLst/>
            <a:ahLst/>
            <a:cxnLst/>
            <a:rect l="l" t="t" r="r" b="b"/>
            <a:pathLst>
              <a:path w="1514140" h="4846653" extrusionOk="0">
                <a:moveTo>
                  <a:pt x="0" y="1789630"/>
                </a:moveTo>
                <a:lnTo>
                  <a:pt x="380520" y="0"/>
                </a:lnTo>
                <a:lnTo>
                  <a:pt x="1514140" y="4846653"/>
                </a:lnTo>
                <a:lnTo>
                  <a:pt x="0" y="1789630"/>
                </a:lnTo>
                <a:close/>
              </a:path>
            </a:pathLst>
          </a:custGeom>
          <a:solidFill>
            <a:srgbClr val="A854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"/>
          <p:cNvSpPr/>
          <p:nvPr/>
        </p:nvSpPr>
        <p:spPr>
          <a:xfrm rot="10800000">
            <a:off x="10940671" y="-160077"/>
            <a:ext cx="1428808" cy="6970505"/>
          </a:xfrm>
          <a:custGeom>
            <a:avLst/>
            <a:gdLst/>
            <a:ahLst/>
            <a:cxnLst/>
            <a:rect l="l" t="t" r="r" b="b"/>
            <a:pathLst>
              <a:path w="1428808" h="6970505" extrusionOk="0">
                <a:moveTo>
                  <a:pt x="0" y="6970505"/>
                </a:moveTo>
                <a:lnTo>
                  <a:pt x="0" y="109"/>
                </a:lnTo>
                <a:lnTo>
                  <a:pt x="40465" y="0"/>
                </a:lnTo>
                <a:lnTo>
                  <a:pt x="1428808" y="5740150"/>
                </a:lnTo>
                <a:lnTo>
                  <a:pt x="420808" y="6968004"/>
                </a:lnTo>
                <a:close/>
              </a:path>
            </a:pathLst>
          </a:custGeom>
          <a:solidFill>
            <a:srgbClr val="1D70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9120336" y="6381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 Ligh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1277956" y="656994"/>
            <a:ext cx="10245686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536748"/>
            <a:ext cx="4351338" cy="1085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Ligh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1277958" y="605947"/>
            <a:ext cx="10245687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1"/>
          </p:nvPr>
        </p:nvSpPr>
        <p:spPr>
          <a:xfrm>
            <a:off x="661014" y="1825625"/>
            <a:ext cx="108626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1" name="Google Shape;51;p5"/>
          <p:cNvSpPr/>
          <p:nvPr/>
        </p:nvSpPr>
        <p:spPr>
          <a:xfrm>
            <a:off x="-59565" y="472473"/>
            <a:ext cx="11977769" cy="139146"/>
          </a:xfrm>
          <a:custGeom>
            <a:avLst/>
            <a:gdLst/>
            <a:ahLst/>
            <a:cxnLst/>
            <a:rect l="l" t="t" r="r" b="b"/>
            <a:pathLst>
              <a:path w="7911765" h="156755" extrusionOk="0">
                <a:moveTo>
                  <a:pt x="0" y="0"/>
                </a:moveTo>
                <a:lnTo>
                  <a:pt x="7911765" y="0"/>
                </a:lnTo>
                <a:lnTo>
                  <a:pt x="7753015" y="156755"/>
                </a:lnTo>
                <a:lnTo>
                  <a:pt x="0" y="156755"/>
                </a:lnTo>
                <a:lnTo>
                  <a:pt x="0" y="0"/>
                </a:lnTo>
                <a:close/>
              </a:path>
            </a:pathLst>
          </a:cu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547" y="83460"/>
            <a:ext cx="934780" cy="9347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3" name="Google Shape;53;p5"/>
          <p:cNvSpPr txBox="1"/>
          <p:nvPr/>
        </p:nvSpPr>
        <p:spPr>
          <a:xfrm>
            <a:off x="1847528" y="106243"/>
            <a:ext cx="100158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1D70B8"/>
                </a:solidFill>
                <a:latin typeface="Calibri"/>
                <a:ea typeface="Calibri"/>
                <a:cs typeface="Calibri"/>
                <a:sym typeface="Calibri"/>
              </a:rPr>
              <a:t>V Съезд учителей и работников образования государств-участников Содружества Независимых Государств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1277958" y="656994"/>
            <a:ext cx="10245687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 Ligh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 Ligh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277958" y="656994"/>
            <a:ext cx="10245687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Light"/>
              <a:buNone/>
              <a:defRPr sz="4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68649" y="1714936"/>
            <a:ext cx="1085470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1277956" y="656994"/>
            <a:ext cx="10245686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Light"/>
              <a:buNone/>
              <a:defRPr sz="4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>
            <a:off x="668647" y="1714936"/>
            <a:ext cx="1085470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93485" y="2188388"/>
            <a:ext cx="740228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Arial"/>
              <a:buNone/>
            </a:pPr>
            <a:r>
              <a:rPr lang="ru-RU" sz="40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Особенности реализации проекта «ШАГ»: методический аспект</a:t>
            </a:r>
            <a:endParaRPr sz="40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25"/>
          <p:cNvCxnSpPr/>
          <p:nvPr/>
        </p:nvCxnSpPr>
        <p:spPr>
          <a:xfrm>
            <a:off x="595087" y="2206174"/>
            <a:ext cx="7199084" cy="0"/>
          </a:xfrm>
          <a:prstGeom prst="straightConnector1">
            <a:avLst/>
          </a:prstGeom>
          <a:noFill/>
          <a:ln w="28575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6" name="Google Shape;196;p25"/>
          <p:cNvCxnSpPr/>
          <p:nvPr/>
        </p:nvCxnSpPr>
        <p:spPr>
          <a:xfrm>
            <a:off x="595087" y="4575988"/>
            <a:ext cx="7547428" cy="0"/>
          </a:xfrm>
          <a:prstGeom prst="straightConnector1">
            <a:avLst/>
          </a:prstGeom>
          <a:noFill/>
          <a:ln w="28575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" name="Google Shape;197;p25"/>
          <p:cNvSpPr txBox="1"/>
          <p:nvPr/>
        </p:nvSpPr>
        <p:spPr>
          <a:xfrm>
            <a:off x="9590313" y="4005943"/>
            <a:ext cx="2231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www.edu.gov.by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876" y="823297"/>
            <a:ext cx="1702191" cy="1152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2967475" y="4788824"/>
            <a:ext cx="5175000" cy="1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РОМАНОВСКАЯ ЛЮДМИЛА АНАТОЛЬЕВНА</a:t>
            </a:r>
            <a:endParaRPr sz="1800" b="1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заместитель директора </a:t>
            </a:r>
            <a:endParaRPr sz="1800" b="1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Национального института образования по методической работе</a:t>
            </a: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5" descr="ÐÐ¾ÑÐ¾Ð¶ÐµÐµ Ð¸Ð·Ð¾Ð±ÑÐ°Ð¶ÐµÐ½Ð¸Ð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8367" y="911929"/>
            <a:ext cx="1080868" cy="117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3"/>
          <p:cNvSpPr/>
          <p:nvPr/>
        </p:nvSpPr>
        <p:spPr>
          <a:xfrm>
            <a:off x="1300571" y="1426907"/>
            <a:ext cx="791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Организационные модели проведения мероприятий проекта «ШАГ»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33"/>
          <p:cNvGrpSpPr/>
          <p:nvPr/>
        </p:nvGrpSpPr>
        <p:grpSpPr>
          <a:xfrm>
            <a:off x="934775" y="2516625"/>
            <a:ext cx="9902725" cy="4133670"/>
            <a:chOff x="3100" y="639961"/>
            <a:chExt cx="9902725" cy="4133670"/>
          </a:xfrm>
        </p:grpSpPr>
        <p:sp>
          <p:nvSpPr>
            <p:cNvPr id="267" name="Google Shape;267;p33"/>
            <p:cNvSpPr/>
            <p:nvPr/>
          </p:nvSpPr>
          <p:spPr>
            <a:xfrm>
              <a:off x="3101" y="653261"/>
              <a:ext cx="34518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 txBox="1"/>
            <p:nvPr/>
          </p:nvSpPr>
          <p:spPr>
            <a:xfrm>
              <a:off x="3100" y="639961"/>
              <a:ext cx="34518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1</a:t>
              </a:r>
              <a:r>
                <a:rPr lang="ru-RU" sz="210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для параллели классов с приглашением гостя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3100" y="1710211"/>
              <a:ext cx="3451800" cy="30215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3"/>
            <p:cNvSpPr txBox="1"/>
            <p:nvPr/>
          </p:nvSpPr>
          <p:spPr>
            <a:xfrm>
              <a:off x="85900" y="1760310"/>
              <a:ext cx="3369000" cy="2462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можно использовать технологию </a:t>
              </a:r>
              <a:b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«100 ВОПРОСОВ КО ВЗРОСЛОМУ: СОБЫТИЯ, ФАКТЫ, КОММЕНТАРИИ»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3825899" y="653272"/>
              <a:ext cx="30192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3"/>
            <p:cNvSpPr txBox="1"/>
            <p:nvPr/>
          </p:nvSpPr>
          <p:spPr>
            <a:xfrm>
              <a:off x="3825899" y="653272"/>
              <a:ext cx="30192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2</a:t>
              </a:r>
              <a:r>
                <a:rPr lang="ru-RU" sz="210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для параллели классов без приглашения гостя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3809988" y="1676511"/>
              <a:ext cx="3019200" cy="30552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3"/>
            <p:cNvSpPr txBox="1"/>
            <p:nvPr/>
          </p:nvSpPr>
          <p:spPr>
            <a:xfrm>
              <a:off x="4004955" y="1718431"/>
              <a:ext cx="3019200" cy="30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рекомендуется использовать методические материалы, ежемесячно разрабатываемые  Национальным институтом образования </a:t>
              </a:r>
              <a:endParaRPr sz="2000" dirty="0"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7051025" y="653261"/>
              <a:ext cx="28548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3"/>
            <p:cNvSpPr txBox="1"/>
            <p:nvPr/>
          </p:nvSpPr>
          <p:spPr>
            <a:xfrm>
              <a:off x="7051025" y="653261"/>
              <a:ext cx="28548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3 </a:t>
              </a:r>
              <a: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 рамках классного коллектива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7051025" y="1710211"/>
              <a:ext cx="2854800" cy="30552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 txBox="1"/>
            <p:nvPr/>
          </p:nvSpPr>
          <p:spPr>
            <a:xfrm>
              <a:off x="7334501" y="1710211"/>
              <a:ext cx="2571224" cy="30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рекомендуется использовать методические материалы, ежемесячно разрабатываемые  Национальным институтом образования </a:t>
              </a:r>
              <a:endParaRPr sz="2000" dirty="0"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279" name="Google Shape;279;p33" descr="http://www.adu.by/images/2018/11/SHAG.jpg"/>
          <p:cNvPicPr preferRelativeResize="0"/>
          <p:nvPr/>
        </p:nvPicPr>
        <p:blipFill rotWithShape="1">
          <a:blip r:embed="rId3">
            <a:alphaModFix/>
          </a:blip>
          <a:srcRect l="13842"/>
          <a:stretch/>
        </p:blipFill>
        <p:spPr>
          <a:xfrm>
            <a:off x="7749876" y="5965848"/>
            <a:ext cx="681668" cy="67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6431" y="6015209"/>
            <a:ext cx="1002319" cy="67700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09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1300571" y="1662731"/>
            <a:ext cx="87456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Информационная поддержка проекта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32" descr="https://www.belta.by/uploads/files/logo/kv-zel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1203" y="2472511"/>
            <a:ext cx="2415515" cy="240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 descr="http://www.adu.by/images/2018/11/SHA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7472" y="3586386"/>
            <a:ext cx="1514092" cy="129409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/>
        </p:nvSpPr>
        <p:spPr>
          <a:xfrm>
            <a:off x="736202" y="5036675"/>
            <a:ext cx="4800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Предоставление информации о наиболее важных общественно-политических и социальных событиях, произошедших в стране за месяц</a:t>
            </a:r>
            <a:endParaRPr sz="1600" dirty="0"/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2916" y="2411886"/>
            <a:ext cx="2354556" cy="159035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/>
          <p:nvPr/>
        </p:nvSpPr>
        <p:spPr>
          <a:xfrm>
            <a:off x="6232454" y="4097829"/>
            <a:ext cx="259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www.adu.by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5876517" y="4964436"/>
            <a:ext cx="4800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Разработка методических рекомендаций по проведению мероприятий и размещение их на национальном образовательном портале Национальный институт образования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2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4"/>
          <p:cNvSpPr/>
          <p:nvPr/>
        </p:nvSpPr>
        <p:spPr>
          <a:xfrm>
            <a:off x="1300574" y="1615831"/>
            <a:ext cx="5337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365572"/>
                </a:solidFill>
                <a:latin typeface="Calibri"/>
                <a:ea typeface="Calibri"/>
                <a:cs typeface="Calibri"/>
                <a:sym typeface="Calibri"/>
              </a:rPr>
              <a:t>Особенности методических материалов: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8" name="Google Shape;288;p34"/>
          <p:cNvGrpSpPr/>
          <p:nvPr/>
        </p:nvGrpSpPr>
        <p:grpSpPr>
          <a:xfrm>
            <a:off x="29524" y="1427571"/>
            <a:ext cx="10827847" cy="5039141"/>
            <a:chOff x="684316" y="-278403"/>
            <a:chExt cx="10326003" cy="5249105"/>
          </a:xfrm>
        </p:grpSpPr>
        <p:sp>
          <p:nvSpPr>
            <p:cNvPr id="289" name="Google Shape;289;p34"/>
            <p:cNvSpPr/>
            <p:nvPr/>
          </p:nvSpPr>
          <p:spPr>
            <a:xfrm>
              <a:off x="684316" y="-278403"/>
              <a:ext cx="9738936" cy="512489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105547" y="15000"/>
                  </a:quadBezTo>
                  <a:lnTo>
                    <a:pt x="104733" y="0"/>
                  </a:lnTo>
                  <a:lnTo>
                    <a:pt x="120000" y="24000"/>
                  </a:lnTo>
                  <a:lnTo>
                    <a:pt x="107990" y="60000"/>
                  </a:lnTo>
                  <a:lnTo>
                    <a:pt x="107176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CFD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2410854" y="2914063"/>
              <a:ext cx="213195" cy="213195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2622585" y="3368374"/>
              <a:ext cx="1910560" cy="1481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4"/>
            <p:cNvSpPr txBox="1"/>
            <p:nvPr/>
          </p:nvSpPr>
          <p:spPr>
            <a:xfrm>
              <a:off x="2554224" y="3127257"/>
              <a:ext cx="2258100" cy="148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295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ШАГ 1. </a:t>
              </a:r>
              <a:endParaRPr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«МЫ УЗНАЁМ</a:t>
              </a:r>
              <a:r>
                <a:rPr lang="ru-RU" sz="20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»</a:t>
              </a:r>
              <a:endParaRPr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Целевая установка – информировать учащихся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5168393" y="1607247"/>
              <a:ext cx="385391" cy="385391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5281804" y="2127604"/>
              <a:ext cx="2749494" cy="278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 txBox="1"/>
            <p:nvPr/>
          </p:nvSpPr>
          <p:spPr>
            <a:xfrm>
              <a:off x="5347373" y="1941882"/>
              <a:ext cx="3038675" cy="278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420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ШАГ 2. </a:t>
              </a:r>
              <a:endParaRPr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«МЫ РАЗМЫШЛЯЕМ» </a:t>
              </a:r>
              <a:r>
                <a:rPr lang="ru-RU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Целевая установка – развивать критическое мышление, умение анализировать полученную информацию, формулировать и высказывать собственные суждения по вопросам развития гражданского общества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8035275" y="939303"/>
              <a:ext cx="532988" cy="532988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8320480" y="1408902"/>
              <a:ext cx="2487067" cy="35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 txBox="1"/>
            <p:nvPr/>
          </p:nvSpPr>
          <p:spPr>
            <a:xfrm>
              <a:off x="8277088" y="1300231"/>
              <a:ext cx="2733231" cy="3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240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ШАГ 3. </a:t>
              </a:r>
              <a:endParaRPr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«МЫ ДЕЙСТВУЕМ» 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Целевая установка – формировать рефлексивные умения, понимание взаимосвязи между личной гражданской инициативностью и благополучием страны (компетенция социального действия)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34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5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5"/>
          <p:cNvSpPr/>
          <p:nvPr/>
        </p:nvSpPr>
        <p:spPr>
          <a:xfrm>
            <a:off x="1221750" y="1519116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/>
              <a:t> </a:t>
            </a:r>
            <a:r>
              <a:rPr lang="ru-RU" sz="2400" b="1" dirty="0"/>
              <a:t>ГУО «Средняя школа №3 г. Крупки»</a:t>
            </a:r>
            <a:endParaRPr sz="2400" b="1" dirty="0"/>
          </a:p>
        </p:txBody>
      </p:sp>
      <p:sp>
        <p:nvSpPr>
          <p:cNvPr id="307" name="Google Shape;307;p35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4F1BF8-E059-4940-A86D-CEBEE5358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1199" y="2033509"/>
            <a:ext cx="5619401" cy="47321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1221750" y="1698275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/>
              <a:t>ГУО </a:t>
            </a:r>
            <a:r>
              <a:rPr lang="ru-RU" sz="2400" b="1" dirty="0">
                <a:solidFill>
                  <a:schemeClr val="dk1"/>
                </a:solidFill>
              </a:rPr>
              <a:t>«</a:t>
            </a:r>
            <a:r>
              <a:rPr lang="ru-RU" sz="2400" b="1" dirty="0"/>
              <a:t>Средняя школа №8 г. Жодино</a:t>
            </a:r>
            <a:r>
              <a:rPr lang="ru-RU" sz="2400" b="1" dirty="0">
                <a:solidFill>
                  <a:schemeClr val="dk1"/>
                </a:solidFill>
              </a:rPr>
              <a:t>»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14" name="Google Shape;3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750" y="2175875"/>
            <a:ext cx="6238065" cy="46821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15" name="Google Shape;315;p36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7"/>
          <p:cNvSpPr/>
          <p:nvPr/>
        </p:nvSpPr>
        <p:spPr>
          <a:xfrm>
            <a:off x="1221750" y="1698275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/>
              <a:t>ГУО </a:t>
            </a:r>
            <a:r>
              <a:rPr lang="ru-RU" sz="2400" b="1" dirty="0">
                <a:solidFill>
                  <a:schemeClr val="dk1"/>
                </a:solidFill>
              </a:rPr>
              <a:t>«</a:t>
            </a:r>
            <a:r>
              <a:rPr lang="ru-RU" sz="2400" b="1" dirty="0"/>
              <a:t>Средняя школа №11 г. Гомеля</a:t>
            </a:r>
            <a:r>
              <a:rPr lang="ru-RU" sz="2400" b="1" dirty="0">
                <a:solidFill>
                  <a:schemeClr val="dk1"/>
                </a:solidFill>
              </a:rPr>
              <a:t>»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22" name="Google Shape;3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900" y="2175875"/>
            <a:ext cx="7926326" cy="463195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23" name="Google Shape;323;p37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8"/>
          <p:cNvSpPr/>
          <p:nvPr/>
        </p:nvSpPr>
        <p:spPr>
          <a:xfrm>
            <a:off x="1221750" y="1478882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</a:rPr>
              <a:t>Главное управление образования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</a:rPr>
              <a:t>Гродненского областного исполнительного комитета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30" name="Google Shape;33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3304" y="2342976"/>
            <a:ext cx="6062472" cy="45150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31" name="Google Shape;331;p38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9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9"/>
          <p:cNvSpPr/>
          <p:nvPr/>
        </p:nvSpPr>
        <p:spPr>
          <a:xfrm>
            <a:off x="1300571" y="1418256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/>
              <a:t>ГУО «Слонимский районный лицей»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38" name="Google Shape;3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732" y="1895856"/>
            <a:ext cx="7960364" cy="48697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39" name="Google Shape;339;p39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1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1"/>
          <p:cNvSpPr/>
          <p:nvPr/>
        </p:nvSpPr>
        <p:spPr>
          <a:xfrm>
            <a:off x="1300571" y="1423219"/>
            <a:ext cx="9748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</a:rPr>
              <a:t>Главное управление образования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</a:rPr>
              <a:t>Минского областного исполнительного комитета</a:t>
            </a:r>
            <a:endParaRPr sz="24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54" name="Google Shape;35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5644" y="2221311"/>
            <a:ext cx="6655348" cy="463668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1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2"/>
          <p:cNvSpPr/>
          <p:nvPr/>
        </p:nvSpPr>
        <p:spPr>
          <a:xfrm>
            <a:off x="1300571" y="1528515"/>
            <a:ext cx="1052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/>
              <a:t>ГУО «</a:t>
            </a:r>
            <a:r>
              <a:rPr lang="ru-RU" sz="2400" b="1" dirty="0" err="1"/>
              <a:t>Вилейская</a:t>
            </a:r>
            <a:r>
              <a:rPr lang="ru-RU" sz="2400" b="1" dirty="0"/>
              <a:t> гимназия № 1 “Логос”»</a:t>
            </a:r>
            <a:endParaRPr sz="24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362" name="Google Shape;3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017" y="2153803"/>
            <a:ext cx="7145591" cy="461183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63" name="Google Shape;363;p42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>
            <a:spLocks noGrp="1"/>
          </p:cNvSpPr>
          <p:nvPr>
            <p:ph type="title"/>
          </p:nvPr>
        </p:nvSpPr>
        <p:spPr>
          <a:xfrm>
            <a:off x="1317596" y="129338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ПРОГРАММА НЕПРЕРЫВНОГО ВОСПИТАНИЯ ДЕТЕЙ И УЧАЩЕЙСЯ МОЛОДЕЖИ </a:t>
            </a:r>
            <a:b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НА 2016-2020 годы</a:t>
            </a: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523" y="1654224"/>
            <a:ext cx="685800" cy="74237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/>
          <p:nvPr/>
        </p:nvSpPr>
        <p:spPr>
          <a:xfrm>
            <a:off x="1301778" y="2432225"/>
            <a:ext cx="9536700" cy="3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/>
              <a:t>Важнейшими направлениями воспитания обучающихся являются: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-RU" sz="2000" u="sng" dirty="0"/>
              <a:t>идеологическое воспитание</a:t>
            </a:r>
            <a:r>
              <a:rPr lang="ru-RU" sz="2000" dirty="0"/>
              <a:t>, которое определяется приоритетами развития белорусского общества и направлено на формирование целостной, нравственно зрелой, политически грамотной, активно участвующей в социальной жизни общества личности; </a:t>
            </a:r>
          </a:p>
          <a:p>
            <a:pPr marL="101600" lvl="0" algn="l" rtl="0">
              <a:spcBef>
                <a:spcPts val="0"/>
              </a:spcBef>
              <a:spcAft>
                <a:spcPts val="0"/>
              </a:spcAft>
              <a:buSzPts val="2000"/>
            </a:pP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-RU" sz="2000" u="sng" dirty="0"/>
              <a:t>гражданское и патриотическое воспитание</a:t>
            </a:r>
            <a:r>
              <a:rPr lang="ru-RU" sz="2000" dirty="0"/>
              <a:t>, направленное на формирование активной гражданской позиции, патриотизма, правовой, политической и информационной культуры.</a:t>
            </a:r>
            <a:endParaRPr sz="2000" dirty="0"/>
          </a:p>
        </p:txBody>
      </p:sp>
      <p:sp>
        <p:nvSpPr>
          <p:cNvPr id="208" name="Google Shape;208;p26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788176"/>
            <a:ext cx="9712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1424" y="1721626"/>
            <a:ext cx="9324753" cy="48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40" y="1721626"/>
            <a:ext cx="199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2" y="3373437"/>
            <a:ext cx="4067175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788176"/>
            <a:ext cx="9712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40" y="1721626"/>
            <a:ext cx="199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4231" y="1805871"/>
            <a:ext cx="8889909" cy="495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130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788176"/>
            <a:ext cx="9712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799" y="788176"/>
            <a:ext cx="199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8527" y="2362605"/>
            <a:ext cx="10842172" cy="229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27" y="2976089"/>
            <a:ext cx="4067175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11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788176"/>
            <a:ext cx="9712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168" y="1191641"/>
            <a:ext cx="199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4653" y="2508028"/>
            <a:ext cx="9649096" cy="277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53" y="3166093"/>
            <a:ext cx="4067175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54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788176"/>
            <a:ext cx="9712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168" y="1191641"/>
            <a:ext cx="1993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123" y="3027030"/>
            <a:ext cx="10960925" cy="236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17123" y="3645725"/>
            <a:ext cx="40617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56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"/>
          <p:cNvSpPr txBox="1">
            <a:spLocks noGrp="1"/>
          </p:cNvSpPr>
          <p:nvPr>
            <p:ph type="ctrTitle"/>
          </p:nvPr>
        </p:nvSpPr>
        <p:spPr>
          <a:xfrm>
            <a:off x="301480" y="733988"/>
            <a:ext cx="7234437" cy="1347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 b="1">
                <a:latin typeface="Arial Black"/>
                <a:ea typeface="Arial Black"/>
                <a:cs typeface="Arial Black"/>
                <a:sym typeface="Arial Black"/>
              </a:rPr>
              <a:t>Научно-методическое учреждение </a:t>
            </a:r>
            <a:r>
              <a:rPr lang="ru-RU" sz="2800"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ru-RU" sz="28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latin typeface="Arial Black"/>
                <a:ea typeface="Arial Black"/>
                <a:cs typeface="Arial Black"/>
                <a:sym typeface="Arial Black"/>
              </a:rPr>
              <a:t>«Национальный институт образования» </a:t>
            </a:r>
            <a:br>
              <a:rPr lang="ru-RU" sz="280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latin typeface="Arial Black"/>
                <a:ea typeface="Arial Black"/>
                <a:cs typeface="Arial Black"/>
                <a:sym typeface="Arial Black"/>
              </a:rPr>
              <a:t>Министерства образования Республики Беларусь</a:t>
            </a:r>
            <a:endParaRPr/>
          </a:p>
        </p:txBody>
      </p:sp>
      <p:sp>
        <p:nvSpPr>
          <p:cNvPr id="385" name="Google Shape;385;p45"/>
          <p:cNvSpPr txBox="1">
            <a:spLocks noGrp="1"/>
          </p:cNvSpPr>
          <p:nvPr>
            <p:ph type="subTitle" idx="1"/>
          </p:nvPr>
        </p:nvSpPr>
        <p:spPr>
          <a:xfrm>
            <a:off x="3918698" y="3407420"/>
            <a:ext cx="4747008" cy="244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b="1"/>
              <a:t>Сайт: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/>
              <a:t>www.adu.by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b="1"/>
              <a:t>Электронная почта: </a:t>
            </a:r>
            <a:r>
              <a:rPr lang="ru-RU"/>
              <a:t>info@adu.by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b="1"/>
              <a:t>Телефон: </a:t>
            </a:r>
            <a:br>
              <a:rPr lang="ru-RU" b="1"/>
            </a:br>
            <a:r>
              <a:rPr lang="ru-RU"/>
              <a:t>+375 17 200-59-09</a:t>
            </a:r>
            <a:endParaRPr/>
          </a:p>
        </p:txBody>
      </p:sp>
      <p:pic>
        <p:nvPicPr>
          <p:cNvPr id="386" name="Google Shape;38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523" y="3623016"/>
            <a:ext cx="2623315" cy="177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5" descr="Картинки по запросу кнопка faceboo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5650" y="5848406"/>
            <a:ext cx="2013334" cy="905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>
            <a:off x="1317596" y="11152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ИНФОРМАЦИОННЫЙ ЧАС - ВАЖНЫЙ ЭЛЕМЕНТ В СИСТЕМЕ ВОСПИТАТЕЛЬНОЙ РАБОТЫ</a:t>
            </a: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7"/>
          <p:cNvSpPr/>
          <p:nvPr/>
        </p:nvSpPr>
        <p:spPr>
          <a:xfrm>
            <a:off x="1244100" y="2343400"/>
            <a:ext cx="9332400" cy="4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b="1" dirty="0"/>
              <a:t>Инструктивно-методическое письмо Министерства образования Республики Беларусь об организации классного руководства и работы куратора учебной группы в учреждениях образования</a:t>
            </a:r>
            <a:endParaRPr sz="2400" b="1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п 9. Классный руководитель и куратор обязаны:</a:t>
            </a:r>
            <a:endParaRPr sz="2000" dirty="0"/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/>
              <a:t>9.3.</a:t>
            </a:r>
            <a:r>
              <a:rPr lang="ru-RU" sz="2000" dirty="0"/>
              <a:t> </a:t>
            </a:r>
            <a:r>
              <a:rPr lang="ru-RU" sz="2000" u="sng" dirty="0"/>
              <a:t>проводить еженедельно информационные часы</a:t>
            </a:r>
            <a:r>
              <a:rPr lang="ru-RU" sz="2000" dirty="0"/>
              <a:t> с целью своевременного ознакомления обучающихся с социально-экономической, общественно-политической и культурной жизнью страны по тематике, утвержденной заместителем руководителя, отвечающего за организацию идеологической и воспитательной работы</a:t>
            </a:r>
            <a:br>
              <a:rPr lang="ru-RU" sz="2000" dirty="0"/>
            </a:br>
            <a:endParaRPr sz="20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7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xfrm>
            <a:off x="1234017" y="1112348"/>
            <a:ext cx="99774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ИНФОРМАЦИОННЫЙ ЧАС - ЭФФЕКТИВНАЯ ФОРМА ИДЕОЛОГИЧЕСКОГО, ГРАЖДАНСКОГО И ПАТРИОТИЧЕСКОГО ВОСПИТАНИЯ</a:t>
            </a:r>
            <a:endParaRPr sz="3200" b="1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8"/>
          <p:cNvSpPr/>
          <p:nvPr/>
        </p:nvSpPr>
        <p:spPr>
          <a:xfrm>
            <a:off x="934242" y="2430953"/>
            <a:ext cx="987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/>
              <a:t>Информационный час</a:t>
            </a:r>
            <a:r>
              <a:rPr lang="ru-RU" sz="1800" dirty="0"/>
              <a:t> – форма организации воспитательного процесса, направленная на формирование политической и информационной культуры учащейся молодежи, уважения к культурному и научному наследию, историческим достижениям Республики Беларусь, создание условий для участия подрастающего поколения в обсуждении экономических, социальных, политических и духовных проблем общества.</a:t>
            </a:r>
            <a:br>
              <a:rPr lang="ru-RU" sz="1800" dirty="0"/>
            </a:br>
            <a:endParaRPr sz="10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/>
              <a:t>Цель</a:t>
            </a:r>
            <a:r>
              <a:rPr lang="ru-RU" sz="1800" dirty="0"/>
              <a:t> – помочь молодежи ориентироваться в потоке происходящих в мире и стране событий, выработать активную гражданскую позицию, осознанно участвовать в общественной жизни страны.</a:t>
            </a:r>
            <a:br>
              <a:rPr lang="ru-RU" sz="1800" dirty="0"/>
            </a:br>
            <a:endParaRPr sz="10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i="1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/>
              <a:t>Основными принципами</a:t>
            </a:r>
            <a:r>
              <a:rPr lang="ru-RU" sz="1800" dirty="0"/>
              <a:t> проведения информационного часа являются: актуальность, интерактивность, подача материала в современной, интересной для молодежи форме.</a:t>
            </a:r>
            <a:br>
              <a:rPr lang="ru-RU" sz="1800" dirty="0"/>
            </a:br>
            <a:endParaRPr sz="1800" dirty="0"/>
          </a:p>
        </p:txBody>
      </p:sp>
      <p:sp>
        <p:nvSpPr>
          <p:cNvPr id="222" name="Google Shape;222;p28"/>
          <p:cNvSpPr/>
          <p:nvPr/>
        </p:nvSpPr>
        <p:spPr>
          <a:xfrm>
            <a:off x="479506" y="5949421"/>
            <a:ext cx="10113600" cy="783300"/>
          </a:xfrm>
          <a:prstGeom prst="roundRect">
            <a:avLst>
              <a:gd name="adj" fmla="val 16667"/>
            </a:avLst>
          </a:prstGeom>
          <a:solidFill>
            <a:srgbClr val="1D70B8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Сложившаяся система информационной работы стала основой для разработки идеи проекта «ШАГ» («Школы Активного Гражданина»)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9"/>
          <p:cNvSpPr/>
          <p:nvPr/>
        </p:nvSpPr>
        <p:spPr>
          <a:xfrm>
            <a:off x="1251273" y="1615831"/>
            <a:ext cx="94461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dirty="0"/>
              <a:t>Ключевая идея проекта</a:t>
            </a:r>
            <a:r>
              <a:rPr lang="ru-RU" sz="2400" b="1" dirty="0">
                <a:solidFill>
                  <a:srgbClr val="36557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 9 шагов к формированию компетенций активного гражданства, 9 особенных по форме и содержанию информационных часов, которые проходят в конце каждого месяца для параллелей старших классов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9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 l="14573" b="5123"/>
          <a:stretch/>
        </p:blipFill>
        <p:spPr>
          <a:xfrm>
            <a:off x="1455034" y="3369723"/>
            <a:ext cx="4951755" cy="336012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9"/>
          <p:cNvSpPr txBox="1"/>
          <p:nvPr/>
        </p:nvSpPr>
        <p:spPr>
          <a:xfrm>
            <a:off x="6406789" y="3369723"/>
            <a:ext cx="4488300" cy="3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ru-RU" sz="1800" dirty="0"/>
              <a:t>навыки критического мышления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ru-RU" sz="1800" dirty="0"/>
              <a:t>аналитические и коммуникативные умения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ru-RU" sz="1800" dirty="0"/>
              <a:t>интерес к общественно- политической жизни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ru-RU" sz="1800" dirty="0"/>
              <a:t>социальная ответственность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ru-RU" sz="1800" dirty="0"/>
              <a:t>«гражданское участие» (активная гражданственность)</a:t>
            </a:r>
            <a:endParaRPr sz="1800" dirty="0"/>
          </a:p>
        </p:txBody>
      </p:sp>
      <p:sp>
        <p:nvSpPr>
          <p:cNvPr id="232" name="Google Shape;232;p29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0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18118263"/>
              </p:ext>
            </p:extLst>
          </p:nvPr>
        </p:nvGraphicFramePr>
        <p:xfrm>
          <a:off x="5002919" y="1426464"/>
          <a:ext cx="6530713" cy="5185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92756" y="2372393"/>
            <a:ext cx="46145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800" b="1" dirty="0"/>
              <a:t>встраивается в сложившуюся систему воспитательной работы </a:t>
            </a:r>
          </a:p>
          <a:p>
            <a:endParaRPr lang="ru-RU" sz="1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800" b="1" dirty="0"/>
              <a:t>поддерживает “методическую ритмичность” педагогических действий</a:t>
            </a:r>
          </a:p>
          <a:p>
            <a:endParaRPr lang="ru-RU" sz="1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800" b="1" dirty="0"/>
              <a:t>позволяет привлечь к участию в мероприятиях проекта каждого ученика 8-11 классов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1"/>
          <p:cNvSpPr/>
          <p:nvPr/>
        </p:nvSpPr>
        <p:spPr>
          <a:xfrm>
            <a:off x="1240148" y="1854631"/>
            <a:ext cx="94462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Позволяет развивать навыки публичного обсуждения</a:t>
            </a:r>
            <a:endParaRPr sz="24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4" t="8179" r="3257" b="20851"/>
          <a:stretch/>
        </p:blipFill>
        <p:spPr bwMode="auto">
          <a:xfrm>
            <a:off x="5406227" y="2897476"/>
            <a:ext cx="5451144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4365" y="2963448"/>
            <a:ext cx="505888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ВАЖНО:</a:t>
            </a:r>
          </a:p>
          <a:p>
            <a:endParaRPr lang="ru-RU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/>
              <a:t>НЕ ТОЛЬКО ГОВОРИТЬ, НО СЛУШАТЬ И СЛЫШАТЬ</a:t>
            </a:r>
          </a:p>
          <a:p>
            <a:endParaRPr lang="ru-RU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/>
              <a:t>КРИТИЧЕСКИ ОЦЕНИВАТЬ</a:t>
            </a:r>
          </a:p>
          <a:p>
            <a:endParaRPr lang="ru-RU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/>
              <a:t>ФОРМУЛИРОВАТЬ СУЖДЕНИЯ</a:t>
            </a:r>
          </a:p>
          <a:p>
            <a:endParaRPr lang="ru-RU" dirty="0"/>
          </a:p>
        </p:txBody>
      </p:sp>
      <p:sp>
        <p:nvSpPr>
          <p:cNvPr id="7" name="Google Shape;259;p32">
            <a:extLst>
              <a:ext uri="{FF2B5EF4-FFF2-40B4-BE49-F238E27FC236}">
                <a16:creationId xmlns:a16="http://schemas.microsoft.com/office/drawing/2014/main" xmlns="" id="{40CD8EC6-AFC2-4E2A-9B80-6F87ED53CA6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3"/>
          <p:cNvSpPr/>
          <p:nvPr/>
        </p:nvSpPr>
        <p:spPr>
          <a:xfrm>
            <a:off x="1300571" y="1426907"/>
            <a:ext cx="791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Организационные модели проведения мероприятий проекта «ШАГ»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33"/>
          <p:cNvGrpSpPr/>
          <p:nvPr/>
        </p:nvGrpSpPr>
        <p:grpSpPr>
          <a:xfrm>
            <a:off x="934775" y="2516625"/>
            <a:ext cx="9902725" cy="4133670"/>
            <a:chOff x="3100" y="639961"/>
            <a:chExt cx="9902725" cy="4133670"/>
          </a:xfrm>
        </p:grpSpPr>
        <p:sp>
          <p:nvSpPr>
            <p:cNvPr id="267" name="Google Shape;267;p33"/>
            <p:cNvSpPr/>
            <p:nvPr/>
          </p:nvSpPr>
          <p:spPr>
            <a:xfrm>
              <a:off x="3101" y="653261"/>
              <a:ext cx="34518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 txBox="1"/>
            <p:nvPr/>
          </p:nvSpPr>
          <p:spPr>
            <a:xfrm>
              <a:off x="3100" y="639961"/>
              <a:ext cx="34518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1</a:t>
              </a:r>
              <a:r>
                <a:rPr lang="ru-RU" sz="210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для параллели классов с приглашением гостя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3100" y="1710211"/>
              <a:ext cx="3451800" cy="30215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3"/>
            <p:cNvSpPr txBox="1"/>
            <p:nvPr/>
          </p:nvSpPr>
          <p:spPr>
            <a:xfrm>
              <a:off x="85900" y="1760310"/>
              <a:ext cx="3369000" cy="2462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можно использовать технологию </a:t>
              </a:r>
              <a:b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«100 ВОПРОСОВ КО ВЗРОСЛОМУ: СОБЫТИЯ, ФАКТЫ, КОММЕНТАРИИ»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3825899" y="653272"/>
              <a:ext cx="30192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3"/>
            <p:cNvSpPr txBox="1"/>
            <p:nvPr/>
          </p:nvSpPr>
          <p:spPr>
            <a:xfrm>
              <a:off x="3825899" y="653272"/>
              <a:ext cx="30192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2</a:t>
              </a:r>
              <a:r>
                <a:rPr lang="ru-RU" sz="210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для параллели классов без приглашения гостя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3809988" y="1676511"/>
              <a:ext cx="3019200" cy="30552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3"/>
            <p:cNvSpPr txBox="1"/>
            <p:nvPr/>
          </p:nvSpPr>
          <p:spPr>
            <a:xfrm>
              <a:off x="4004955" y="1718431"/>
              <a:ext cx="3019200" cy="30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рекомендуется использовать методические материалы, ежемесячно разрабатываемые  Национальным институтом образования </a:t>
              </a:r>
              <a:endParaRPr sz="2000" dirty="0"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7051025" y="653261"/>
              <a:ext cx="2854800" cy="1056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3"/>
            <p:cNvSpPr txBox="1"/>
            <p:nvPr/>
          </p:nvSpPr>
          <p:spPr>
            <a:xfrm>
              <a:off x="7051025" y="653261"/>
              <a:ext cx="28548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85325" rIns="149350" bIns="8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МОДЕЛЬ 3 </a:t>
              </a:r>
              <a: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 рамках классного коллектива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7051025" y="1710211"/>
              <a:ext cx="2854800" cy="3055200"/>
            </a:xfrm>
            <a:prstGeom prst="rect">
              <a:avLst/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 txBox="1"/>
            <p:nvPr/>
          </p:nvSpPr>
          <p:spPr>
            <a:xfrm>
              <a:off x="7334501" y="1710211"/>
              <a:ext cx="2571224" cy="30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128000" bIns="144000" anchor="t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ru-RU" sz="20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рекомендуется использовать методические материалы, ежемесячно разрабатываемые  Национальным институтом образования </a:t>
              </a:r>
              <a:endParaRPr sz="2000" dirty="0"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279" name="Google Shape;279;p33" descr="http://www.adu.by/images/2018/11/SHAG.jpg"/>
          <p:cNvPicPr preferRelativeResize="0"/>
          <p:nvPr/>
        </p:nvPicPr>
        <p:blipFill rotWithShape="1">
          <a:blip r:embed="rId3">
            <a:alphaModFix/>
          </a:blip>
          <a:srcRect l="13842"/>
          <a:stretch/>
        </p:blipFill>
        <p:spPr>
          <a:xfrm>
            <a:off x="7749876" y="5965848"/>
            <a:ext cx="681668" cy="67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6431" y="6015209"/>
            <a:ext cx="1002319" cy="67700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>
            <a:spLocks noGrp="1"/>
          </p:cNvSpPr>
          <p:nvPr>
            <p:ph type="title"/>
          </p:nvPr>
        </p:nvSpPr>
        <p:spPr>
          <a:xfrm>
            <a:off x="1300571" y="681037"/>
            <a:ext cx="95568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ПРОЕКТ «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2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3200"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1300571" y="1748621"/>
            <a:ext cx="74147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Технология «100 ВОПРОСОВ КО ВЗРОСЛОМУ: СОБЫТИЯ, ФАКТЫ, КОММЕНТАРИИ»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12" y="2759063"/>
            <a:ext cx="3544009" cy="281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14" y="2759063"/>
            <a:ext cx="3733485" cy="207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7570" y="5766954"/>
            <a:ext cx="512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Победитель «</a:t>
            </a:r>
            <a:r>
              <a:rPr lang="ru-RU" sz="2000" b="1" dirty="0"/>
              <a:t>ТЭФИ-2007</a:t>
            </a:r>
            <a:r>
              <a:rPr lang="ru-RU" sz="2000" dirty="0"/>
              <a:t>» в номинации «</a:t>
            </a:r>
            <a:r>
              <a:rPr lang="ru-RU" sz="2000" b="1" i="1" dirty="0"/>
              <a:t>Программа для детей</a:t>
            </a:r>
            <a:r>
              <a:rPr lang="ru-RU" sz="2000" dirty="0"/>
              <a:t>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8963" y="5175778"/>
            <a:ext cx="4194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Еженедельный интервью-проект </a:t>
            </a:r>
            <a:r>
              <a:rPr lang="ru-RU" sz="2000" dirty="0" err="1"/>
              <a:t>Белтелерадиокомпании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/>
              <a:t>«</a:t>
            </a:r>
            <a:r>
              <a:rPr lang="ru-RU" sz="2000" b="1" dirty="0"/>
              <a:t>24 вопроса</a:t>
            </a:r>
            <a:r>
              <a:rPr lang="ru-RU" sz="2000" dirty="0"/>
              <a:t>» </a:t>
            </a:r>
          </a:p>
        </p:txBody>
      </p:sp>
      <p:sp>
        <p:nvSpPr>
          <p:cNvPr id="9" name="Google Shape;259;p32">
            <a:extLst>
              <a:ext uri="{FF2B5EF4-FFF2-40B4-BE49-F238E27FC236}">
                <a16:creationId xmlns:a16="http://schemas.microsoft.com/office/drawing/2014/main" xmlns="" id="{0C1B6299-FC44-42E7-9203-90F03827C8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400536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7972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629</Words>
  <Application>Microsoft Office PowerPoint</Application>
  <PresentationFormat>Произвольный</PresentationFormat>
  <Paragraphs>140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Times New Roman</vt:lpstr>
      <vt:lpstr>Lato</vt:lpstr>
      <vt:lpstr>Arial Black</vt:lpstr>
      <vt:lpstr>Calibri</vt:lpstr>
      <vt:lpstr>Lato Light</vt:lpstr>
      <vt:lpstr>Тема Office</vt:lpstr>
      <vt:lpstr>3_Тема Office</vt:lpstr>
      <vt:lpstr>Особенности реализации проекта «ШАГ»: методический аспект</vt:lpstr>
      <vt:lpstr>ПРОГРАММА НЕПРЕРЫВНОГО ВОСПИТАНИЯ ДЕТЕЙ И УЧАЩЕЙСЯ МОЛОДЕЖИ  НА 2016-2020 годы </vt:lpstr>
      <vt:lpstr>ИНФОРМАЦИОННЫЙ ЧАС - ВАЖНЫЙ ЭЛЕМЕНТ В СИСТЕМЕ ВОСПИТАТЕЛЬНОЙ РАБОТЫ</vt:lpstr>
      <vt:lpstr>ИНФОРМАЦИОННЫЙ ЧАС - ЭФФЕКТИВНАЯ ФОРМА ИДЕОЛОГИЧЕСКОГО, ГРАЖДАНСКОГО И ПАТРИОТИЧЕСКОГО ВОСПИТАНИЯ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ПРОЕКТ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Научно-методическое учреждение  «Национальный институт образования»  Министерства образования Республики Беларусь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реализации проекта «ШАГ»: методический аспект</dc:title>
  <dc:creator>Administrator</dc:creator>
  <cp:lastModifiedBy>Admin</cp:lastModifiedBy>
  <cp:revision>19</cp:revision>
  <dcterms:modified xsi:type="dcterms:W3CDTF">2024-10-04T06:19:13Z</dcterms:modified>
</cp:coreProperties>
</file>